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1"/>
  </p:sldMasterIdLst>
  <p:notesMasterIdLst>
    <p:notesMasterId r:id="rId27"/>
  </p:notesMasterIdLst>
  <p:handoutMasterIdLst>
    <p:handoutMasterId r:id="rId28"/>
  </p:handoutMasterIdLst>
  <p:sldIdLst>
    <p:sldId id="390" r:id="rId2"/>
    <p:sldId id="386" r:id="rId3"/>
    <p:sldId id="391" r:id="rId4"/>
    <p:sldId id="416" r:id="rId5"/>
    <p:sldId id="417" r:id="rId6"/>
    <p:sldId id="420" r:id="rId7"/>
    <p:sldId id="418" r:id="rId8"/>
    <p:sldId id="421" r:id="rId9"/>
    <p:sldId id="419" r:id="rId10"/>
    <p:sldId id="394" r:id="rId11"/>
    <p:sldId id="407" r:id="rId12"/>
    <p:sldId id="400" r:id="rId13"/>
    <p:sldId id="398" r:id="rId14"/>
    <p:sldId id="397" r:id="rId15"/>
    <p:sldId id="405" r:id="rId16"/>
    <p:sldId id="392" r:id="rId17"/>
    <p:sldId id="393" r:id="rId18"/>
    <p:sldId id="395" r:id="rId19"/>
    <p:sldId id="403" r:id="rId20"/>
    <p:sldId id="401" r:id="rId21"/>
    <p:sldId id="399" r:id="rId22"/>
    <p:sldId id="406" r:id="rId23"/>
    <p:sldId id="414" r:id="rId24"/>
    <p:sldId id="415" r:id="rId25"/>
    <p:sldId id="402" r:id="rId26"/>
  </p:sldIdLst>
  <p:sldSz cx="12192000" cy="6858000"/>
  <p:notesSz cx="6858000" cy="9144000"/>
  <p:embeddedFontLst>
    <p:embeddedFont>
      <p:font typeface="Oslo Sans Office" panose="02000000000000000000" pitchFamily="2" charset="0"/>
      <p:regular r:id="rId29"/>
      <p:bold r:id="rId30"/>
      <p:italic r:id="rId31"/>
      <p:boldItalic r:id="rId32"/>
    </p:embeddedFont>
    <p:embeddedFont>
      <p:font typeface="Helvetica" panose="020B0604020202020204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ＭＳ Ｐゴシック" panose="020B0600070205080204" pitchFamily="34" charset="-128"/>
      <p:regular r:id="rId41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90"/>
            <p14:sldId id="386"/>
            <p14:sldId id="391"/>
            <p14:sldId id="416"/>
            <p14:sldId id="417"/>
            <p14:sldId id="420"/>
            <p14:sldId id="418"/>
            <p14:sldId id="421"/>
            <p14:sldId id="419"/>
          </p14:sldIdLst>
        </p14:section>
        <p14:section name="Hjelp" id="{BAAE5B51-A85F-D14F-A0D9-4D059F5301C7}">
          <p14:sldIdLst>
            <p14:sldId id="394"/>
            <p14:sldId id="407"/>
            <p14:sldId id="400"/>
            <p14:sldId id="398"/>
            <p14:sldId id="397"/>
            <p14:sldId id="405"/>
            <p14:sldId id="392"/>
            <p14:sldId id="393"/>
            <p14:sldId id="395"/>
            <p14:sldId id="403"/>
            <p14:sldId id="401"/>
            <p14:sldId id="399"/>
            <p14:sldId id="406"/>
            <p14:sldId id="414"/>
            <p14:sldId id="415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C1EFC4-94F4-4E19-B9D0-5E2502DAB56B}" v="88" dt="2019-09-05T09:01:20.719"/>
    <p1510:client id="{E9F27308-2DD2-4128-C28A-70F0B0BA8843}" v="162" dt="2019-09-05T07:57:12.261"/>
    <p1510:client id="{EC595FFF-3BBE-47AF-8D86-127D140BB8A8}" v="31" dt="2019-09-05T08:58:48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C9B3A-6197-495C-96CA-E227320035F8}" type="datetimeFigureOut">
              <a:rPr lang="nb-NO" smtClean="0"/>
              <a:t>09.09.2019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B403C-66DA-46A5-A109-8640321984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6103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09.09.2019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09.09.2019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09.09.2019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09.09.2019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09.09.2019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09.09.2019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09.09.2019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09.09.2019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09.09.2019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09.09.2019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09.09.2019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09.09.2019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09.09.2019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42289-22C7-4012-AD82-6B94CC21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BDE1-845C-431B-B0B2-E4E716A17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E77F8-23E4-4DDD-BD04-CB353C86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60C4-C073-45C8-B8A4-3EEB90CECCC2}" type="datetimeFigureOut">
              <a:rPr lang="nb-NO" smtClean="0"/>
              <a:t>09.09.2019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30C8-1823-4F43-AC84-45A2F0C0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4AF50-3D9F-489B-9C77-60D44B7F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C97-E169-4EB6-983C-C75FA64D368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07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For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480" y="3614472"/>
            <a:ext cx="10830187" cy="846313"/>
          </a:xfrm>
        </p:spPr>
        <p:txBody>
          <a:bodyPr anchor="t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66891"/>
            <a:ext cx="8534400" cy="7053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94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10972800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98879"/>
            <a:ext cx="10972800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2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09.09.2019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sp>
        <p:nvSpPr>
          <p:cNvPr id="8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09.09.2019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09.09.2019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09.09.2019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09.09.2019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09.09.2019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09.09.2019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09.09.2019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05" r:id="rId2"/>
    <p:sldLayoutId id="2147483712" r:id="rId3"/>
    <p:sldLayoutId id="2147483840" r:id="rId4"/>
    <p:sldLayoutId id="2147483740" r:id="rId5"/>
    <p:sldLayoutId id="2147483741" r:id="rId6"/>
    <p:sldLayoutId id="2147483860" r:id="rId7"/>
    <p:sldLayoutId id="2147483742" r:id="rId8"/>
    <p:sldLayoutId id="2147483743" r:id="rId9"/>
    <p:sldLayoutId id="2147483864" r:id="rId10"/>
    <p:sldLayoutId id="2147483865" r:id="rId11"/>
    <p:sldLayoutId id="2147483754" r:id="rId12"/>
    <p:sldLayoutId id="2147483833" r:id="rId13"/>
    <p:sldLayoutId id="2147483756" r:id="rId14"/>
    <p:sldLayoutId id="2147483834" r:id="rId15"/>
    <p:sldLayoutId id="2147483755" r:id="rId16"/>
    <p:sldLayoutId id="2147483835" r:id="rId17"/>
    <p:sldLayoutId id="2147483757" r:id="rId18"/>
    <p:sldLayoutId id="2147483836" r:id="rId19"/>
    <p:sldLayoutId id="2147483868" r:id="rId20"/>
    <p:sldLayoutId id="2147483869" r:id="rId21"/>
    <p:sldLayoutId id="2147483870" r:id="rId2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25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dtstuen.osloskolen.no/for-elever-og-foresatte/helse-og-velferd/rett-til-trygt-og-godt-skolemiljo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midtstuen.osloskolen.no/siteassets/dokumenter/skjemaer/skolens-handlingsplan-for-et-trygt-godt-og-inkluderende-miljo-2019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midtstuen.osloskolen.no/for-elever-og-foresatte/reglement-og-skjema/ordensregler/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hyperlink" Target="http://sterkogklar.no/hva-er-sterk-klar/foreldretreff/10.-trinn-vaa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sterkogklar.no/hva-er-sterk-klar/foreldretreff/9.-trinn-hoest" TargetMode="External"/><Relationship Id="rId5" Type="http://schemas.openxmlformats.org/officeDocument/2006/relationships/hyperlink" Target="http://sterkogklar.no/hva-er-sterk-klar/foreldretreff/8.-trinn-vaar" TargetMode="External"/><Relationship Id="rId4" Type="http://schemas.openxmlformats.org/officeDocument/2006/relationships/hyperlink" Target="http://sterkogklar.no/hva-er-sterk-klar/foreldretreff/8.-trinn-hoes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idtstuen.osloskolen.no/om-skolen/om-oss/informasjonsheft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idtstuen.osloskolen.no/for-elever-og-foresatte/reglement-og-skjema/permisjonsreglemen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sabel.ojo@bva.oslo.kommune.no" TargetMode="External"/><Relationship Id="rId2" Type="http://schemas.openxmlformats.org/officeDocument/2006/relationships/hyperlink" Target="mailto:Majorstuen.forebyggende@politiet.no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imen.sandvig@bva.oslo.kommune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>
              <a:noFill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09.09.2019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1995733" y="3745932"/>
            <a:ext cx="8121600" cy="2336801"/>
          </a:xfrm>
        </p:spPr>
        <p:txBody>
          <a:bodyPr>
            <a:normAutofit fontScale="92500" lnSpcReduction="10000"/>
          </a:bodyPr>
          <a:lstStyle/>
          <a:p>
            <a:r>
              <a:rPr lang="nb-NO" sz="3600" b="1"/>
              <a:t>Velkommen til foreldremøte på </a:t>
            </a:r>
            <a:r>
              <a:rPr lang="nb-NO" sz="3600" b="1" dirty="0"/>
              <a:t>Midtstuen skole </a:t>
            </a:r>
            <a:br>
              <a:rPr lang="nb-NO" sz="3600" b="1" dirty="0"/>
            </a:br>
            <a:r>
              <a:rPr lang="nb-NO" sz="3600" b="1" dirty="0"/>
              <a:t>høsten 2019</a:t>
            </a:r>
            <a:br>
              <a:rPr lang="nb-NO" sz="3600" b="1" dirty="0"/>
            </a:br>
            <a:r>
              <a:rPr lang="nb-NO" sz="3600" b="1" dirty="0"/>
              <a:t>8.trinn 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 dirty="0">
              <a:noFill/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00" y="812763"/>
            <a:ext cx="10058400" cy="269062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692" y="4401767"/>
            <a:ext cx="1081454" cy="115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4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09.09.2019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  <p:pic>
        <p:nvPicPr>
          <p:cNvPr id="4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457">
            <a:off x="6640072" y="378123"/>
            <a:ext cx="3857296" cy="25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574182" y="3339098"/>
            <a:ext cx="10252568" cy="2431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nb-NO" sz="3600" b="1" dirty="0">
                <a:solidFill>
                  <a:srgbClr val="002060"/>
                </a:solidFill>
              </a:rPr>
              <a:t>Skolens handlingsplan for et trygt, godt</a:t>
            </a:r>
          </a:p>
          <a:p>
            <a:r>
              <a:rPr lang="nb-NO" sz="3600" b="1" dirty="0">
                <a:solidFill>
                  <a:srgbClr val="002060"/>
                </a:solidFill>
              </a:rPr>
              <a:t> og inkluderende elevmiljø </a:t>
            </a:r>
            <a:endParaRPr lang="nb-NO" sz="3600" b="1" dirty="0" smtClean="0">
              <a:solidFill>
                <a:srgbClr val="002060"/>
              </a:solidFill>
            </a:endParaRPr>
          </a:p>
          <a:p>
            <a:endParaRPr lang="nb-NO" sz="2000" b="1" dirty="0" smtClean="0">
              <a:solidFill>
                <a:srgbClr val="002060"/>
              </a:solidFill>
            </a:endParaRPr>
          </a:p>
          <a:p>
            <a:r>
              <a:rPr lang="nb-NO" sz="2000" b="1" dirty="0" smtClean="0">
                <a:solidFill>
                  <a:srgbClr val="002060"/>
                </a:solidFill>
                <a:hlinkClick r:id="rId3"/>
              </a:rPr>
              <a:t>Rett til et trygt og godt skolemiljø </a:t>
            </a:r>
            <a:endParaRPr lang="nb-NO" sz="2000" b="1" dirty="0" smtClean="0">
              <a:solidFill>
                <a:srgbClr val="002060"/>
              </a:solidFill>
            </a:endParaRPr>
          </a:p>
          <a:p>
            <a:endParaRPr lang="nb-NO" sz="2000" b="1" dirty="0" smtClean="0">
              <a:solidFill>
                <a:srgbClr val="002060"/>
              </a:solidFill>
            </a:endParaRPr>
          </a:p>
          <a:p>
            <a:r>
              <a:rPr lang="nb-NO" sz="2000" dirty="0" smtClean="0">
                <a:solidFill>
                  <a:srgbClr val="002060"/>
                </a:solidFill>
                <a:hlinkClick r:id="rId4"/>
              </a:rPr>
              <a:t>Skolens-handlingsplan-for-et-trygt-godt-og-inkluderende-miljo-2019.pdf</a:t>
            </a:r>
            <a:endParaRPr lang="nb-N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0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0F35AF-07D4-4A66-9400-50E7B24F9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993" y="228934"/>
            <a:ext cx="9469438" cy="1311999"/>
          </a:xfrm>
        </p:spPr>
        <p:txBody>
          <a:bodyPr>
            <a:normAutofit/>
          </a:bodyPr>
          <a:lstStyle/>
          <a:p>
            <a:r>
              <a:rPr lang="nb-NO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Helsesykepleier  Lene Barth   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6B1139-99BB-4FB5-9AEA-A660CD3AA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27" y="685801"/>
            <a:ext cx="11611504" cy="5068357"/>
          </a:xfrm>
        </p:spPr>
        <p:txBody>
          <a:bodyPr>
            <a:normAutofit fontScale="85000" lnSpcReduction="20000"/>
          </a:bodyPr>
          <a:lstStyle/>
          <a:p>
            <a:pPr indent="431800"/>
            <a:endParaRPr lang="nb-NO" sz="2800" dirty="0">
              <a:solidFill>
                <a:srgbClr val="002060"/>
              </a:solidFill>
              <a:ea typeface="+mn-lt"/>
              <a:cs typeface="+mn-lt"/>
            </a:endParaRPr>
          </a:p>
          <a:p>
            <a:pPr indent="431800"/>
            <a:r>
              <a:rPr lang="nb-NO" sz="2800" dirty="0">
                <a:solidFill>
                  <a:srgbClr val="002060"/>
                </a:solidFill>
              </a:rPr>
              <a:t>Åpen dør og taushetsplikt </a:t>
            </a:r>
            <a:endParaRPr lang="nb-NO" sz="2800" dirty="0" smtClean="0">
              <a:solidFill>
                <a:srgbClr val="002060"/>
              </a:solidFill>
            </a:endParaRPr>
          </a:p>
          <a:p>
            <a:pPr indent="431800"/>
            <a:r>
              <a:rPr lang="nb-NO" sz="2800" dirty="0" smtClean="0">
                <a:solidFill>
                  <a:srgbClr val="002060"/>
                </a:solidFill>
              </a:rPr>
              <a:t>Helsesamtale med alle elever, både i grupper og individuelle samtaler </a:t>
            </a:r>
            <a:endParaRPr lang="nb-NO" sz="2800" dirty="0">
              <a:solidFill>
                <a:srgbClr val="002060"/>
              </a:solidFill>
            </a:endParaRPr>
          </a:p>
          <a:p>
            <a:pPr indent="431800"/>
            <a:r>
              <a:rPr lang="nb-NO" sz="2800" dirty="0" smtClean="0">
                <a:solidFill>
                  <a:srgbClr val="002060"/>
                </a:solidFill>
                <a:ea typeface="+mn-lt"/>
                <a:cs typeface="+mn-lt"/>
              </a:rPr>
              <a:t>Psykologisk </a:t>
            </a:r>
            <a:r>
              <a:rPr lang="nb-NO" sz="2800" dirty="0">
                <a:solidFill>
                  <a:srgbClr val="002060"/>
                </a:solidFill>
                <a:ea typeface="+mn-lt"/>
                <a:cs typeface="+mn-lt"/>
              </a:rPr>
              <a:t>førstehjelp - </a:t>
            </a:r>
          </a:p>
          <a:p>
            <a:pPr indent="0">
              <a:buNone/>
            </a:pPr>
            <a:endParaRPr lang="nb-NO" sz="2800" dirty="0">
              <a:solidFill>
                <a:srgbClr val="002060"/>
              </a:solidFill>
              <a:ea typeface="+mn-lt"/>
              <a:cs typeface="+mn-lt"/>
            </a:endParaRPr>
          </a:p>
          <a:p>
            <a:pPr indent="0">
              <a:buNone/>
            </a:pPr>
            <a:endParaRPr lang="nb-NO" sz="2800" dirty="0">
              <a:solidFill>
                <a:srgbClr val="002060"/>
              </a:solidFill>
              <a:ea typeface="+mn-lt"/>
              <a:cs typeface="+mn-lt"/>
            </a:endParaRPr>
          </a:p>
          <a:p>
            <a:pPr indent="431800"/>
            <a:r>
              <a:rPr lang="nb-NO" sz="2800" dirty="0">
                <a:solidFill>
                  <a:srgbClr val="002060"/>
                </a:solidFill>
                <a:ea typeface="+mn-lt"/>
                <a:cs typeface="+mn-lt"/>
              </a:rPr>
              <a:t>Ungdom trenger trygge, snille, sterke og kloke voksne som kan hjelpe</a:t>
            </a:r>
          </a:p>
          <a:p>
            <a:pPr indent="431800"/>
            <a:r>
              <a:rPr lang="nb-NO" sz="2800" dirty="0">
                <a:solidFill>
                  <a:srgbClr val="002060"/>
                </a:solidFill>
                <a:ea typeface="+mn-lt"/>
                <a:cs typeface="+mn-lt"/>
              </a:rPr>
              <a:t>Tenk på hvordan dere snakker med hverandre og om hverandre og andre</a:t>
            </a:r>
          </a:p>
          <a:p>
            <a:pPr indent="431800"/>
            <a:r>
              <a:rPr lang="nb-NO" sz="2800" dirty="0">
                <a:solidFill>
                  <a:srgbClr val="002060"/>
                </a:solidFill>
                <a:ea typeface="+mn-lt"/>
                <a:cs typeface="+mn-lt"/>
              </a:rPr>
              <a:t>Viktig å formidle at ungdommene absolutt er gode nok. </a:t>
            </a:r>
          </a:p>
          <a:p>
            <a:pPr indent="431800"/>
            <a:r>
              <a:rPr lang="nb-NO" sz="2800" dirty="0">
                <a:solidFill>
                  <a:srgbClr val="002060"/>
                </a:solidFill>
                <a:ea typeface="+mn-lt"/>
                <a:cs typeface="+mn-lt"/>
              </a:rPr>
              <a:t>Viktigst å føle seg sett, inkludert og å være en del av et fellesskap.  </a:t>
            </a:r>
            <a:endParaRPr lang="nb-NO" sz="2800" dirty="0">
              <a:solidFill>
                <a:srgbClr val="002060"/>
              </a:solidFill>
            </a:endParaRPr>
          </a:p>
          <a:p>
            <a:pPr indent="431800"/>
            <a:endParaRPr lang="nb-NO" sz="2800" dirty="0">
              <a:solidFill>
                <a:srgbClr val="002060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DCC8A6-6385-49DD-8C38-A83824FD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09.09.2019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D9ABE43-6F70-44A7-A7E2-A308BBF8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B4DCFBC4-B434-475F-9FD8-4221E9E01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0000">
            <a:off x="5406918" y="2161552"/>
            <a:ext cx="2026709" cy="14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4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lassholder for innhold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731" y="361217"/>
            <a:ext cx="5332413" cy="3162300"/>
          </a:xfrm>
        </p:spPr>
      </p:pic>
      <p:sp>
        <p:nvSpPr>
          <p:cNvPr id="15364" name="Rektangel 2"/>
          <p:cNvSpPr>
            <a:spLocks noChangeArrowheads="1"/>
          </p:cNvSpPr>
          <p:nvPr/>
        </p:nvSpPr>
        <p:spPr bwMode="auto">
          <a:xfrm>
            <a:off x="6383215" y="850901"/>
            <a:ext cx="529297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b-NO" altLang="nb-NO" b="1" dirty="0">
                <a:solidFill>
                  <a:schemeClr val="bg1"/>
                </a:solidFill>
              </a:rPr>
              <a:t>Verdier:</a:t>
            </a:r>
          </a:p>
          <a:p>
            <a:r>
              <a:rPr lang="nb-NO" altLang="nb-NO" dirty="0">
                <a:solidFill>
                  <a:schemeClr val="bg1"/>
                </a:solidFill>
              </a:rPr>
              <a:t>•</a:t>
            </a:r>
            <a:r>
              <a:rPr lang="nb-NO" altLang="nb-NO" sz="3200" dirty="0">
                <a:solidFill>
                  <a:schemeClr val="bg1"/>
                </a:solidFill>
              </a:rPr>
              <a:t>Mot til å leve</a:t>
            </a:r>
          </a:p>
          <a:p>
            <a:r>
              <a:rPr lang="nb-NO" altLang="nb-NO" sz="3200" dirty="0">
                <a:solidFill>
                  <a:schemeClr val="bg1"/>
                </a:solidFill>
              </a:rPr>
              <a:t>•Mot til å bry seg</a:t>
            </a:r>
          </a:p>
          <a:p>
            <a:r>
              <a:rPr lang="nb-NO" altLang="nb-NO" sz="3200" dirty="0">
                <a:solidFill>
                  <a:schemeClr val="bg1"/>
                </a:solidFill>
              </a:rPr>
              <a:t>•Mot til å si </a:t>
            </a:r>
            <a:r>
              <a:rPr lang="nb-NO" altLang="nb-NO" sz="3200" dirty="0" smtClean="0">
                <a:solidFill>
                  <a:schemeClr val="bg1"/>
                </a:solidFill>
              </a:rPr>
              <a:t>nei</a:t>
            </a:r>
          </a:p>
          <a:p>
            <a:endParaRPr lang="nb-NO" altLang="nb-NO" sz="3200" dirty="0"/>
          </a:p>
          <a:p>
            <a:r>
              <a:rPr lang="nb-NO" altLang="nb-NO" b="1" dirty="0">
                <a:solidFill>
                  <a:schemeClr val="bg1"/>
                </a:solidFill>
              </a:rPr>
              <a:t>Prinsipper:</a:t>
            </a:r>
          </a:p>
          <a:p>
            <a:r>
              <a:rPr lang="nb-NO" altLang="nb-NO" dirty="0">
                <a:solidFill>
                  <a:schemeClr val="bg1"/>
                </a:solidFill>
              </a:rPr>
              <a:t>•</a:t>
            </a:r>
            <a:r>
              <a:rPr lang="nb-NO" altLang="nb-NO" sz="2800" dirty="0">
                <a:solidFill>
                  <a:schemeClr val="bg1"/>
                </a:solidFill>
              </a:rPr>
              <a:t>Jobbe i forkant</a:t>
            </a:r>
          </a:p>
          <a:p>
            <a:r>
              <a:rPr lang="nb-NO" altLang="nb-NO" sz="2800" dirty="0">
                <a:solidFill>
                  <a:schemeClr val="bg1"/>
                </a:solidFill>
              </a:rPr>
              <a:t>•Se hele mennesket</a:t>
            </a:r>
          </a:p>
          <a:p>
            <a:r>
              <a:rPr lang="nb-NO" altLang="nb-NO" sz="2800" dirty="0">
                <a:solidFill>
                  <a:schemeClr val="bg1"/>
                </a:solidFill>
              </a:rPr>
              <a:t>•Forsterke det positive</a:t>
            </a:r>
          </a:p>
          <a:p>
            <a:r>
              <a:rPr lang="nb-NO" altLang="nb-NO" sz="2800" dirty="0">
                <a:solidFill>
                  <a:schemeClr val="bg1"/>
                </a:solidFill>
              </a:rPr>
              <a:t>•Bruke ansvarlige </a:t>
            </a:r>
            <a:r>
              <a:rPr lang="nb-NO" altLang="nb-NO" sz="2800" dirty="0" err="1">
                <a:solidFill>
                  <a:schemeClr val="bg1"/>
                </a:solidFill>
              </a:rPr>
              <a:t>kulturbyggere</a:t>
            </a:r>
            <a:r>
              <a:rPr lang="nb-NO" altLang="nb-NO" sz="2800" dirty="0">
                <a:solidFill>
                  <a:schemeClr val="bg1"/>
                </a:solidFill>
              </a:rPr>
              <a:t> </a:t>
            </a:r>
            <a:r>
              <a:rPr lang="nb-NO" altLang="nb-NO" sz="2800" dirty="0" smtClean="0">
                <a:solidFill>
                  <a:schemeClr val="bg1"/>
                </a:solidFill>
              </a:rPr>
              <a:t>     til </a:t>
            </a:r>
            <a:r>
              <a:rPr lang="nb-NO" altLang="nb-NO" sz="2800" dirty="0">
                <a:solidFill>
                  <a:schemeClr val="bg1"/>
                </a:solidFill>
              </a:rPr>
              <a:t>å inkludere andre</a:t>
            </a:r>
          </a:p>
        </p:txBody>
      </p:sp>
      <p:sp>
        <p:nvSpPr>
          <p:cNvPr id="15365" name="Rektangel 5"/>
          <p:cNvSpPr>
            <a:spLocks noChangeArrowheads="1"/>
          </p:cNvSpPr>
          <p:nvPr/>
        </p:nvSpPr>
        <p:spPr bwMode="auto">
          <a:xfrm>
            <a:off x="1258888" y="3887787"/>
            <a:ext cx="38877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b-NO" altLang="nb-NO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MOT øktene på 8. trinn: </a:t>
            </a:r>
          </a:p>
          <a:p>
            <a:r>
              <a:rPr lang="nb-NO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1 Vis MOT</a:t>
            </a:r>
            <a:r>
              <a:rPr lang="nb-NO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nb-NO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nb-NO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2 Forventninger</a:t>
            </a:r>
            <a:r>
              <a:rPr lang="nb-NO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nb-NO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nb-NO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3 Fokus </a:t>
            </a:r>
            <a:r>
              <a:rPr lang="nb-NO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nb-NO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nb-NO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4 Dialog </a:t>
            </a:r>
            <a:r>
              <a:rPr lang="nb-NO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nb-NO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nb-NO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5 Egenstyrke</a:t>
            </a:r>
            <a:r>
              <a:rPr lang="nb-NO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nb-NO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nb-NO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6 Verdifull </a:t>
            </a:r>
          </a:p>
          <a:p>
            <a:r>
              <a:rPr lang="nb-NO" altLang="nb-NO" b="1" dirty="0">
                <a:latin typeface="Arial"/>
                <a:ea typeface="ＭＳ Ｐゴシック"/>
                <a:cs typeface="Arial"/>
              </a:rPr>
              <a:t>                     </a:t>
            </a:r>
            <a:endParaRPr lang="nb-NO" altLang="nb-NO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5344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09.09.2019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13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895350" y="581447"/>
            <a:ext cx="9906000" cy="6401753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endParaRPr lang="nb-NO" dirty="0"/>
          </a:p>
          <a:p>
            <a:pPr marL="342900" indent="-342900">
              <a:buFontTx/>
              <a:buChar char="-"/>
              <a:defRPr/>
            </a:pPr>
            <a:r>
              <a:rPr lang="nb-NO" sz="2800" dirty="0">
                <a:solidFill>
                  <a:srgbClr val="002060"/>
                </a:solidFill>
              </a:rPr>
              <a:t>Skolens handlingsplan ………….</a:t>
            </a:r>
          </a:p>
          <a:p>
            <a:pPr marL="342900" indent="-342900">
              <a:buFontTx/>
              <a:buChar char="-"/>
              <a:defRPr/>
            </a:pPr>
            <a:r>
              <a:rPr lang="nb-NO" sz="2800" dirty="0" err="1">
                <a:solidFill>
                  <a:srgbClr val="002060"/>
                </a:solidFill>
              </a:rPr>
              <a:t>Årshjul</a:t>
            </a:r>
            <a:r>
              <a:rPr lang="nb-NO" sz="2800" dirty="0">
                <a:solidFill>
                  <a:srgbClr val="002060"/>
                </a:solidFill>
              </a:rPr>
              <a:t> for elevrådet med aktivitetsdager og arrangementer </a:t>
            </a:r>
          </a:p>
          <a:p>
            <a:pPr marL="342900" indent="-342900">
              <a:buFontTx/>
              <a:buChar char="-"/>
              <a:defRPr/>
            </a:pPr>
            <a:r>
              <a:rPr lang="nb-NO" sz="2800" dirty="0" err="1">
                <a:solidFill>
                  <a:srgbClr val="002060"/>
                </a:solidFill>
              </a:rPr>
              <a:t>Årshjul</a:t>
            </a:r>
            <a:r>
              <a:rPr lang="nb-NO" sz="2800" dirty="0">
                <a:solidFill>
                  <a:srgbClr val="002060"/>
                </a:solidFill>
              </a:rPr>
              <a:t> for MOT </a:t>
            </a:r>
          </a:p>
          <a:p>
            <a:pPr marL="342900" indent="-342900">
              <a:buFontTx/>
              <a:buChar char="-"/>
              <a:defRPr/>
            </a:pPr>
            <a:r>
              <a:rPr lang="nb-NO" sz="2800" dirty="0" err="1">
                <a:solidFill>
                  <a:srgbClr val="002060"/>
                </a:solidFill>
              </a:rPr>
              <a:t>Midtstuenukene</a:t>
            </a:r>
            <a:r>
              <a:rPr lang="nb-NO" sz="2800" dirty="0">
                <a:solidFill>
                  <a:srgbClr val="002060"/>
                </a:solidFill>
              </a:rPr>
              <a:t> (</a:t>
            </a:r>
            <a:r>
              <a:rPr lang="nb-NO" sz="2800" dirty="0" smtClean="0">
                <a:solidFill>
                  <a:srgbClr val="002060"/>
                </a:solidFill>
              </a:rPr>
              <a:t>39 og 4 </a:t>
            </a:r>
            <a:r>
              <a:rPr lang="nb-NO" sz="2800" dirty="0">
                <a:solidFill>
                  <a:srgbClr val="002060"/>
                </a:solidFill>
              </a:rPr>
              <a:t>– 20.1.-24.1.)</a:t>
            </a:r>
          </a:p>
          <a:p>
            <a:pPr marL="342900" indent="-342900">
              <a:buFontTx/>
              <a:buChar char="-"/>
              <a:defRPr/>
            </a:pPr>
            <a:r>
              <a:rPr lang="nb-NO" sz="2800" dirty="0" err="1">
                <a:solidFill>
                  <a:srgbClr val="002060"/>
                </a:solidFill>
              </a:rPr>
              <a:t>Klassetrivselundersøkelsen</a:t>
            </a:r>
            <a:r>
              <a:rPr lang="nb-NO" sz="2800" dirty="0">
                <a:solidFill>
                  <a:srgbClr val="002060"/>
                </a:solidFill>
              </a:rPr>
              <a:t> 23.09</a:t>
            </a:r>
          </a:p>
          <a:p>
            <a:pPr marL="342900" indent="-342900">
              <a:buFontTx/>
              <a:buChar char="-"/>
              <a:defRPr/>
            </a:pPr>
            <a:r>
              <a:rPr lang="nb-NO" sz="2800" dirty="0">
                <a:solidFill>
                  <a:srgbClr val="002060"/>
                </a:solidFill>
              </a:rPr>
              <a:t>Elevundersøkelsen og oppfølging av denne med elever</a:t>
            </a:r>
          </a:p>
          <a:p>
            <a:pPr marL="342900" indent="-342900">
              <a:buFontTx/>
              <a:buChar char="-"/>
              <a:defRPr/>
            </a:pPr>
            <a:r>
              <a:rPr lang="nb-NO" sz="2800" dirty="0">
                <a:solidFill>
                  <a:srgbClr val="002060"/>
                </a:solidFill>
              </a:rPr>
              <a:t>Velkomstsamtaler og utviklingssamtaler uke 41 og 42</a:t>
            </a:r>
          </a:p>
          <a:p>
            <a:pPr marL="342900" indent="-342900">
              <a:buFontTx/>
              <a:buChar char="-"/>
              <a:defRPr/>
            </a:pPr>
            <a:r>
              <a:rPr lang="nb-NO" sz="2800" dirty="0">
                <a:solidFill>
                  <a:srgbClr val="002060"/>
                </a:solidFill>
              </a:rPr>
              <a:t>Elevsamtaler (</a:t>
            </a:r>
            <a:r>
              <a:rPr lang="nb-NO" sz="2800" dirty="0" smtClean="0">
                <a:solidFill>
                  <a:srgbClr val="002060"/>
                </a:solidFill>
              </a:rPr>
              <a:t>før og etter </a:t>
            </a:r>
            <a:r>
              <a:rPr lang="nb-NO" sz="2800" dirty="0">
                <a:solidFill>
                  <a:srgbClr val="002060"/>
                </a:solidFill>
              </a:rPr>
              <a:t>utviklingssamtalene)</a:t>
            </a:r>
          </a:p>
          <a:p>
            <a:pPr marL="342900" indent="-342900">
              <a:buFontTx/>
              <a:buChar char="-"/>
              <a:defRPr/>
            </a:pPr>
            <a:r>
              <a:rPr lang="nb-NO" sz="2800" dirty="0">
                <a:solidFill>
                  <a:srgbClr val="002060"/>
                </a:solidFill>
              </a:rPr>
              <a:t>Vurderingssamtaler (uke 2 og 3)</a:t>
            </a:r>
            <a:endParaRPr lang="nb-NO" dirty="0"/>
          </a:p>
          <a:p>
            <a:pPr marL="342900" indent="-342900">
              <a:buFontTx/>
              <a:buChar char="-"/>
              <a:defRPr/>
            </a:pPr>
            <a:r>
              <a:rPr lang="nb-NO" sz="2800" dirty="0">
                <a:solidFill>
                  <a:srgbClr val="002060"/>
                </a:solidFill>
              </a:rPr>
              <a:t>Overnattingstur på 8. trinn </a:t>
            </a:r>
            <a:r>
              <a:rPr lang="nb-NO" sz="2800" dirty="0" smtClean="0">
                <a:solidFill>
                  <a:srgbClr val="002060"/>
                </a:solidFill>
              </a:rPr>
              <a:t>og </a:t>
            </a:r>
            <a:r>
              <a:rPr lang="nb-NO" sz="2800" dirty="0">
                <a:solidFill>
                  <a:srgbClr val="002060"/>
                </a:solidFill>
              </a:rPr>
              <a:t>10. trinn </a:t>
            </a:r>
          </a:p>
          <a:p>
            <a:pPr marL="342900" indent="-342900">
              <a:buFontTx/>
              <a:buChar char="-"/>
              <a:defRPr/>
            </a:pPr>
            <a:r>
              <a:rPr lang="nb-NO" sz="2800" dirty="0">
                <a:solidFill>
                  <a:srgbClr val="002060"/>
                </a:solidFill>
              </a:rPr>
              <a:t>Klassemøter og informasjon hjem jevnlig </a:t>
            </a:r>
          </a:p>
          <a:p>
            <a:pPr marL="342900" indent="-342900">
              <a:buFontTx/>
              <a:buChar char="-"/>
              <a:defRPr/>
            </a:pPr>
            <a:r>
              <a:rPr lang="nb-NO" sz="2800" dirty="0">
                <a:solidFill>
                  <a:srgbClr val="002060"/>
                </a:solidFill>
              </a:rPr>
              <a:t>Skolen kan brukes til ulike klassearrangementer om kvelden  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1029799" y="212115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dirty="0">
                <a:solidFill>
                  <a:srgbClr val="002060"/>
                </a:solidFill>
              </a:rPr>
              <a:t>HVORDAN GJENNOMFØRER VI </a:t>
            </a:r>
          </a:p>
        </p:txBody>
      </p:sp>
    </p:spTree>
    <p:extLst>
      <p:ext uri="{BB962C8B-B14F-4D97-AF65-F5344CB8AC3E}">
        <p14:creationId xmlns:p14="http://schemas.microsoft.com/office/powerpoint/2010/main" val="1416940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09.09.2019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14</a:t>
            </a:fld>
            <a:endParaRPr lang="nb-NO"/>
          </a:p>
        </p:txBody>
      </p:sp>
      <p:sp>
        <p:nvSpPr>
          <p:cNvPr id="18" name="Rektangel 17"/>
          <p:cNvSpPr/>
          <p:nvPr/>
        </p:nvSpPr>
        <p:spPr>
          <a:xfrm>
            <a:off x="133348" y="966339"/>
            <a:ext cx="11939590" cy="293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180" indent="220980">
              <a:lnSpc>
                <a:spcPct val="107000"/>
              </a:lnSpc>
              <a:spcAft>
                <a:spcPts val="800"/>
              </a:spcAft>
            </a:pPr>
            <a:r>
              <a:rPr lang="nb-NO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 i klasserommet</a:t>
            </a:r>
          </a:p>
          <a:p>
            <a:r>
              <a:rPr lang="nb-NO" dirty="0">
                <a:solidFill>
                  <a:schemeClr val="bg1"/>
                </a:solidFill>
              </a:rPr>
              <a:t>1.	Jeg møter opp i god tid før timen starter.</a:t>
            </a:r>
          </a:p>
          <a:p>
            <a:r>
              <a:rPr lang="nb-NO" dirty="0">
                <a:solidFill>
                  <a:schemeClr val="bg1"/>
                </a:solidFill>
              </a:rPr>
              <a:t>2.	Jeg henger fra meg lue og jakke bakerst i klasserommet eller i eget skap.</a:t>
            </a:r>
          </a:p>
          <a:p>
            <a:r>
              <a:rPr lang="nb-NO" dirty="0">
                <a:solidFill>
                  <a:schemeClr val="bg1"/>
                </a:solidFill>
              </a:rPr>
              <a:t>3.	Jeg tar med nødvendig utstyr til timen.</a:t>
            </a:r>
          </a:p>
          <a:p>
            <a:r>
              <a:rPr lang="nb-NO" dirty="0">
                <a:solidFill>
                  <a:schemeClr val="bg1"/>
                </a:solidFill>
              </a:rPr>
              <a:t>4.	Jeg lever arbeid til avtalt tid.</a:t>
            </a:r>
          </a:p>
          <a:p>
            <a:r>
              <a:rPr lang="nb-NO" dirty="0">
                <a:solidFill>
                  <a:schemeClr val="bg1"/>
                </a:solidFill>
              </a:rPr>
              <a:t>5.	</a:t>
            </a:r>
            <a:r>
              <a:rPr lang="nb-NO" dirty="0" smtClean="0">
                <a:solidFill>
                  <a:schemeClr val="bg1"/>
                </a:solidFill>
              </a:rPr>
              <a:t>Vi </a:t>
            </a:r>
            <a:r>
              <a:rPr lang="nb-NO" dirty="0">
                <a:solidFill>
                  <a:schemeClr val="bg1"/>
                </a:solidFill>
              </a:rPr>
              <a:t>rydder etter oss. </a:t>
            </a:r>
          </a:p>
          <a:p>
            <a:r>
              <a:rPr lang="nb-NO" dirty="0">
                <a:solidFill>
                  <a:schemeClr val="bg1"/>
                </a:solidFill>
              </a:rPr>
              <a:t>6</a:t>
            </a:r>
            <a:r>
              <a:rPr lang="nb-NO" dirty="0" smtClean="0">
                <a:solidFill>
                  <a:schemeClr val="bg1"/>
                </a:solidFill>
              </a:rPr>
              <a:t>.</a:t>
            </a:r>
            <a:r>
              <a:rPr lang="nb-NO" dirty="0">
                <a:solidFill>
                  <a:schemeClr val="bg1"/>
                </a:solidFill>
              </a:rPr>
              <a:t>	Etter endt skoledag setter vi stolene </a:t>
            </a:r>
            <a:r>
              <a:rPr lang="nb-NO" dirty="0" smtClean="0">
                <a:solidFill>
                  <a:schemeClr val="bg1"/>
                </a:solidFill>
              </a:rPr>
              <a:t>på plass </a:t>
            </a:r>
            <a:endParaRPr lang="nb-NO" dirty="0">
              <a:solidFill>
                <a:schemeClr val="bg1"/>
              </a:solidFill>
            </a:endParaRPr>
          </a:p>
          <a:p>
            <a:r>
              <a:rPr lang="nb-NO" dirty="0" smtClean="0">
                <a:solidFill>
                  <a:schemeClr val="bg1"/>
                </a:solidFill>
              </a:rPr>
              <a:t>7.</a:t>
            </a:r>
            <a:r>
              <a:rPr lang="nb-NO" dirty="0">
                <a:solidFill>
                  <a:schemeClr val="bg1"/>
                </a:solidFill>
              </a:rPr>
              <a:t>	Vi rydder og koster klasserommet.</a:t>
            </a:r>
          </a:p>
          <a:p>
            <a:r>
              <a:rPr lang="nb-NO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Rektangel 18"/>
          <p:cNvSpPr/>
          <p:nvPr/>
        </p:nvSpPr>
        <p:spPr>
          <a:xfrm>
            <a:off x="6213967" y="4086437"/>
            <a:ext cx="5457823" cy="190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nb-NO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Arbeidsro </a:t>
            </a:r>
            <a:r>
              <a:rPr lang="nb-NO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b-NO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 rekker opp hånden når jeg skal si noe.</a:t>
            </a:r>
            <a:endParaRPr lang="nb-NO" sz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b-NO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 </a:t>
            </a:r>
            <a:r>
              <a:rPr lang="nb-NO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går på toalettet i friminuttene. </a:t>
            </a:r>
            <a:endParaRPr lang="nb-NO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b-NO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snakker en og en. </a:t>
            </a:r>
            <a:endParaRPr lang="nb-NO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er hensynsfulle. </a:t>
            </a:r>
            <a:endParaRPr lang="nb-NO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452438" y="4093979"/>
            <a:ext cx="5567366" cy="220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180" indent="220980">
              <a:lnSpc>
                <a:spcPct val="107000"/>
              </a:lnSpc>
              <a:spcAft>
                <a:spcPts val="800"/>
              </a:spcAft>
            </a:pPr>
            <a:r>
              <a:rPr lang="nb-NO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Atferd på skolen</a:t>
            </a:r>
            <a:endParaRPr lang="nb-NO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</a:rPr>
              <a:t>Jeg går ut i </a:t>
            </a:r>
            <a:r>
              <a:rPr lang="nb-NO" dirty="0" smtClean="0">
                <a:solidFill>
                  <a:schemeClr val="bg1"/>
                </a:solidFill>
              </a:rPr>
              <a:t>friminuttene. </a:t>
            </a:r>
            <a:endParaRPr lang="nb-NO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</a:rPr>
              <a:t>Jeg er mot andre slik jeg vil at andre skal være mot meg.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</a:rPr>
              <a:t>Jeg er høflig og viser respekt for alle rundt meg. </a:t>
            </a:r>
          </a:p>
        </p:txBody>
      </p:sp>
      <p:sp>
        <p:nvSpPr>
          <p:cNvPr id="22" name="Rektangel 21"/>
          <p:cNvSpPr/>
          <p:nvPr/>
        </p:nvSpPr>
        <p:spPr>
          <a:xfrm>
            <a:off x="723917" y="214459"/>
            <a:ext cx="9559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</a:rPr>
              <a:t>H</a:t>
            </a:r>
            <a:r>
              <a:rPr lang="nb-NO" sz="2800" dirty="0">
                <a:solidFill>
                  <a:schemeClr val="bg1"/>
                </a:solidFill>
              </a:rPr>
              <a:t>usregler og Oslo kommunes reglement </a:t>
            </a:r>
            <a:r>
              <a:rPr lang="nb-NO" sz="2800" dirty="0">
                <a:solidFill>
                  <a:schemeClr val="bg1"/>
                </a:solidFill>
                <a:hlinkClick r:id="rId2"/>
              </a:rPr>
              <a:t>Ordensregler </a:t>
            </a:r>
            <a:endParaRPr lang="nb-NO" sz="2800" dirty="0">
              <a:solidFill>
                <a:schemeClr val="bg1"/>
              </a:solidFill>
            </a:endParaRPr>
          </a:p>
        </p:txBody>
      </p:sp>
      <p:pic>
        <p:nvPicPr>
          <p:cNvPr id="24" name="Bild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76" y="1294951"/>
            <a:ext cx="1535947" cy="16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76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09.09.2019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15</a:t>
            </a:fld>
            <a:endParaRPr lang="nb-NO"/>
          </a:p>
        </p:txBody>
      </p:sp>
      <p:sp>
        <p:nvSpPr>
          <p:cNvPr id="4" name="Plassholder for tekst 7"/>
          <p:cNvSpPr txBox="1">
            <a:spLocks/>
          </p:cNvSpPr>
          <p:nvPr/>
        </p:nvSpPr>
        <p:spPr>
          <a:xfrm>
            <a:off x="472275" y="339781"/>
            <a:ext cx="8400263" cy="634890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b="1">
                <a:solidFill>
                  <a:srgbClr val="002060"/>
                </a:solidFill>
              </a:rPr>
              <a:t>STERK OG KLAR – FORELDRETREFF 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D1649EB2-D0EE-44C7-8DFF-DB1464A25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0000">
            <a:off x="8347075" y="422275"/>
            <a:ext cx="857251" cy="85725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85EFCDC8-155C-4C54-A468-48F45EDE74A7}"/>
              </a:ext>
            </a:extLst>
          </p:cNvPr>
          <p:cNvSpPr txBox="1"/>
          <p:nvPr/>
        </p:nvSpPr>
        <p:spPr>
          <a:xfrm>
            <a:off x="9321800" y="87206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http://sterkogklar.no/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01C71A1-205D-4B78-85D9-8CFC90DB0ED8}"/>
              </a:ext>
            </a:extLst>
          </p:cNvPr>
          <p:cNvSpPr txBox="1"/>
          <p:nvPr/>
        </p:nvSpPr>
        <p:spPr>
          <a:xfrm>
            <a:off x="863599" y="1354667"/>
            <a:ext cx="10473266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2800" dirty="0">
                <a:solidFill>
                  <a:srgbClr val="002060"/>
                </a:solidFill>
              </a:rPr>
              <a:t>FORELDRETREFF </a:t>
            </a:r>
            <a:r>
              <a:rPr lang="nb-NO" sz="2800" dirty="0" smtClean="0">
                <a:solidFill>
                  <a:srgbClr val="002060"/>
                </a:solidFill>
              </a:rPr>
              <a:t>PÅ MIDTSTUEN </a:t>
            </a:r>
            <a:r>
              <a:rPr lang="nb-NO" sz="2800" dirty="0">
                <a:solidFill>
                  <a:srgbClr val="002060"/>
                </a:solidFill>
              </a:rPr>
              <a:t>SKOLE </a:t>
            </a:r>
            <a:endParaRPr lang="nb-NO" dirty="0"/>
          </a:p>
          <a:p>
            <a:pPr algn="ctr"/>
            <a:r>
              <a:rPr lang="nb-NO" sz="2800" dirty="0">
                <a:solidFill>
                  <a:srgbClr val="002060"/>
                </a:solidFill>
              </a:rPr>
              <a:t> </a:t>
            </a:r>
            <a:r>
              <a:rPr lang="nb-NO" sz="2800" b="1" dirty="0">
                <a:solidFill>
                  <a:srgbClr val="002060"/>
                </a:solidFill>
              </a:rPr>
              <a:t>30.10.2019 KL.18.00 - 20.00</a:t>
            </a:r>
            <a:endParaRPr lang="nb-NO" b="1" dirty="0"/>
          </a:p>
          <a:p>
            <a:r>
              <a:rPr lang="nb-NO" sz="2800" dirty="0" err="1">
                <a:ea typeface="+mn-lt"/>
                <a:cs typeface="+mn-lt"/>
              </a:rPr>
              <a:t>S</a:t>
            </a:r>
            <a:r>
              <a:rPr lang="nb-NO" sz="1400" dirty="0" err="1">
                <a:ea typeface="+mn-lt"/>
                <a:cs typeface="+mn-lt"/>
              </a:rPr>
              <a:t>terk&amp;Klar</a:t>
            </a:r>
            <a:r>
              <a:rPr lang="nb-NO" sz="1400" dirty="0">
                <a:ea typeface="+mn-lt"/>
                <a:cs typeface="+mn-lt"/>
              </a:rPr>
              <a:t> er en livssynsåpen og partipolitisk uavhengig organisasjon som blant annet jobber forebyggende for barn og unge. To foreldretreff på 8. trinn, ett på 9. trinn og ett på 10. Trinn. Temaene er:</a:t>
            </a:r>
            <a:endParaRPr lang="nb-NO" sz="1400" dirty="0"/>
          </a:p>
          <a:p>
            <a:endParaRPr lang="nb-NO" sz="1400" dirty="0">
              <a:solidFill>
                <a:srgbClr val="000000"/>
              </a:solidFill>
            </a:endParaRPr>
          </a:p>
          <a:p>
            <a:r>
              <a:rPr lang="nb-NO" sz="1400" b="1" dirty="0">
                <a:ea typeface="+mn-lt"/>
                <a:cs typeface="+mn-lt"/>
                <a:hlinkClick r:id="rId4"/>
              </a:rPr>
              <a:t>Foreldrerollen og foreldrenes betydning</a:t>
            </a:r>
            <a:endParaRPr lang="nb-NO" dirty="0"/>
          </a:p>
          <a:p>
            <a:r>
              <a:rPr lang="nb-NO" sz="1400" dirty="0">
                <a:ea typeface="+mn-lt"/>
                <a:cs typeface="+mn-lt"/>
              </a:rPr>
              <a:t>8. trinn høst</a:t>
            </a:r>
            <a:endParaRPr lang="nb-NO" dirty="0"/>
          </a:p>
          <a:p>
            <a:r>
              <a:rPr lang="nb-NO" sz="1400" dirty="0">
                <a:ea typeface="+mn-lt"/>
                <a:cs typeface="+mn-lt"/>
                <a:hlinkClick r:id="rId4"/>
              </a:rPr>
              <a:t>Les mer</a:t>
            </a:r>
            <a:endParaRPr lang="nb-NO" dirty="0"/>
          </a:p>
          <a:p>
            <a:r>
              <a:rPr lang="nb-NO" sz="1400" b="1" dirty="0">
                <a:ea typeface="+mn-lt"/>
                <a:cs typeface="+mn-lt"/>
                <a:hlinkClick r:id="rId5"/>
              </a:rPr>
              <a:t>Rusforebygging, alkohol og debut</a:t>
            </a:r>
            <a:endParaRPr lang="nb-NO" dirty="0"/>
          </a:p>
          <a:p>
            <a:r>
              <a:rPr lang="nb-NO" sz="1400" dirty="0">
                <a:ea typeface="+mn-lt"/>
                <a:cs typeface="+mn-lt"/>
              </a:rPr>
              <a:t>8. trinn vår</a:t>
            </a:r>
            <a:endParaRPr lang="nb-NO" dirty="0"/>
          </a:p>
          <a:p>
            <a:r>
              <a:rPr lang="nb-NO" sz="1400" dirty="0">
                <a:ea typeface="+mn-lt"/>
                <a:cs typeface="+mn-lt"/>
                <a:hlinkClick r:id="rId5"/>
              </a:rPr>
              <a:t>Les mer</a:t>
            </a:r>
            <a:endParaRPr lang="nb-NO" dirty="0"/>
          </a:p>
          <a:p>
            <a:r>
              <a:rPr lang="nb-NO" sz="1400" b="1" dirty="0">
                <a:ea typeface="+mn-lt"/>
                <a:cs typeface="+mn-lt"/>
                <a:hlinkClick r:id="rId6"/>
              </a:rPr>
              <a:t>Foreldrerollen og psykisk helse</a:t>
            </a:r>
            <a:endParaRPr lang="nb-NO" dirty="0"/>
          </a:p>
          <a:p>
            <a:r>
              <a:rPr lang="nb-NO" sz="1400" dirty="0">
                <a:ea typeface="+mn-lt"/>
                <a:cs typeface="+mn-lt"/>
              </a:rPr>
              <a:t>9. trinn høst</a:t>
            </a:r>
            <a:endParaRPr lang="nb-NO" dirty="0"/>
          </a:p>
          <a:p>
            <a:r>
              <a:rPr lang="nb-NO" sz="1400" dirty="0">
                <a:ea typeface="+mn-lt"/>
                <a:cs typeface="+mn-lt"/>
                <a:hlinkClick r:id="rId6"/>
              </a:rPr>
              <a:t>Les mer</a:t>
            </a:r>
            <a:endParaRPr lang="nb-NO" dirty="0"/>
          </a:p>
          <a:p>
            <a:r>
              <a:rPr lang="nb-NO" sz="1400" b="1" dirty="0">
                <a:ea typeface="+mn-lt"/>
                <a:cs typeface="+mn-lt"/>
                <a:hlinkClick r:id="rId7"/>
              </a:rPr>
              <a:t>Overgangen fra ungdomsskole til videregående, cannabis og russetid</a:t>
            </a:r>
            <a:endParaRPr lang="nb-NO" dirty="0"/>
          </a:p>
          <a:p>
            <a:r>
              <a:rPr lang="nb-NO" sz="1400" dirty="0">
                <a:ea typeface="+mn-lt"/>
                <a:cs typeface="+mn-lt"/>
              </a:rPr>
              <a:t>10. trinn vår</a:t>
            </a:r>
            <a:endParaRPr lang="nb-NO" dirty="0"/>
          </a:p>
          <a:p>
            <a:r>
              <a:rPr lang="nb-NO" sz="1400" dirty="0">
                <a:ea typeface="+mn-lt"/>
                <a:cs typeface="+mn-lt"/>
                <a:hlinkClick r:id="rId7"/>
              </a:rPr>
              <a:t>Les mer</a:t>
            </a:r>
            <a:endParaRPr lang="nb-NO" dirty="0"/>
          </a:p>
          <a:p>
            <a:endParaRPr lang="nb-NO" sz="1400" dirty="0">
              <a:solidFill>
                <a:srgbClr val="000000"/>
              </a:solidFill>
            </a:endParaRPr>
          </a:p>
          <a:p>
            <a:endParaRPr lang="nb-NO" sz="1400" b="1" dirty="0"/>
          </a:p>
          <a:p>
            <a:endParaRPr lang="nb-NO" sz="1400" b="1" dirty="0">
              <a:solidFill>
                <a:srgbClr val="000000"/>
              </a:solidFill>
            </a:endParaRPr>
          </a:p>
          <a:p>
            <a:endParaRPr lang="nb-NO" sz="2800" dirty="0">
              <a:solidFill>
                <a:srgbClr val="002060"/>
              </a:solidFill>
            </a:endParaRPr>
          </a:p>
          <a:p>
            <a:endParaRPr lang="nb-NO" sz="2800" dirty="0">
              <a:solidFill>
                <a:srgbClr val="002060"/>
              </a:solidFill>
            </a:endParaRPr>
          </a:p>
          <a:p>
            <a:endParaRPr lang="nb-NO" dirty="0"/>
          </a:p>
        </p:txBody>
      </p:sp>
      <p:pic>
        <p:nvPicPr>
          <p:cNvPr id="10" name="Bilde 10">
            <a:extLst>
              <a:ext uri="{FF2B5EF4-FFF2-40B4-BE49-F238E27FC236}">
                <a16:creationId xmlns:a16="http://schemas.microsoft.com/office/drawing/2014/main" id="{41AE6E83-C7E6-4457-AB81-577F8974CD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2283" y="3198284"/>
            <a:ext cx="2484966" cy="248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47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pPr/>
              <a:t>09.09.2019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13" name="Plassholder for tekst 7"/>
          <p:cNvSpPr txBox="1">
            <a:spLocks/>
          </p:cNvSpPr>
          <p:nvPr/>
        </p:nvSpPr>
        <p:spPr>
          <a:xfrm>
            <a:off x="472275" y="339781"/>
            <a:ext cx="8400263" cy="634890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b="1">
                <a:solidFill>
                  <a:srgbClr val="002060"/>
                </a:solidFill>
              </a:rPr>
              <a:t>SAMARBEID OG FORVENTNINGER </a:t>
            </a:r>
          </a:p>
        </p:txBody>
      </p:sp>
      <p:sp>
        <p:nvSpPr>
          <p:cNvPr id="15" name="Rektangel 14"/>
          <p:cNvSpPr/>
          <p:nvPr/>
        </p:nvSpPr>
        <p:spPr>
          <a:xfrm>
            <a:off x="704850" y="1494562"/>
            <a:ext cx="105537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>
                <a:solidFill>
                  <a:srgbClr val="002060"/>
                </a:solidFill>
              </a:rPr>
              <a:t>FORELDRE </a:t>
            </a:r>
          </a:p>
          <a:p>
            <a:endParaRPr lang="nb-NO"/>
          </a:p>
          <a:p>
            <a:pPr marL="355600" indent="-355600" defTabSz="94773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/>
            </a:pPr>
            <a:r>
              <a:rPr lang="nb-NO" sz="2800">
                <a:solidFill>
                  <a:srgbClr val="002060"/>
                </a:solidFill>
                <a:ea typeface="ＭＳ Ｐゴシック" pitchFamily="34" charset="-128"/>
              </a:rPr>
              <a:t>Oppdatert om skolen</a:t>
            </a:r>
          </a:p>
          <a:p>
            <a:pPr marL="355600" indent="-355600" defTabSz="94773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/>
            </a:pPr>
            <a:r>
              <a:rPr lang="nb-NO" sz="2800">
                <a:solidFill>
                  <a:srgbClr val="002060"/>
                </a:solidFill>
                <a:ea typeface="ＭＳ Ｐゴシック" pitchFamily="34" charset="-128"/>
              </a:rPr>
              <a:t> Samarbeider med oss</a:t>
            </a:r>
          </a:p>
          <a:p>
            <a:pPr marL="355600" indent="-355600" defTabSz="94773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/>
            </a:pPr>
            <a:r>
              <a:rPr lang="nb-NO" sz="2800">
                <a:solidFill>
                  <a:srgbClr val="002060"/>
                </a:solidFill>
                <a:ea typeface="ＭＳ Ｐゴシック" pitchFamily="34" charset="-128"/>
              </a:rPr>
              <a:t> Positiv omtale overfor elever</a:t>
            </a:r>
          </a:p>
          <a:p>
            <a:pPr marL="355600" indent="-355600" defTabSz="94773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/>
            </a:pPr>
            <a:r>
              <a:rPr lang="nb-NO" sz="2800">
                <a:solidFill>
                  <a:srgbClr val="002060"/>
                </a:solidFill>
                <a:ea typeface="ＭＳ Ｐゴシック" pitchFamily="34" charset="-128"/>
              </a:rPr>
              <a:t> Problemer tas opp med skolen </a:t>
            </a:r>
          </a:p>
          <a:p>
            <a:pPr marL="355600" indent="-355600" defTabSz="94773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/>
            </a:pPr>
            <a:r>
              <a:rPr lang="nb-NO" sz="2800">
                <a:solidFill>
                  <a:srgbClr val="002060"/>
                </a:solidFill>
                <a:ea typeface="ＭＳ Ｐゴシック" pitchFamily="34" charset="-128"/>
              </a:rPr>
              <a:t> Forståelse, også for det kollektive perspektivet</a:t>
            </a:r>
          </a:p>
        </p:txBody>
      </p:sp>
    </p:spTree>
    <p:extLst>
      <p:ext uri="{BB962C8B-B14F-4D97-AF65-F5344CB8AC3E}">
        <p14:creationId xmlns:p14="http://schemas.microsoft.com/office/powerpoint/2010/main" val="2804459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09.09.2019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17</a:t>
            </a:fld>
            <a:endParaRPr lang="nb-NO"/>
          </a:p>
        </p:txBody>
      </p:sp>
      <p:sp>
        <p:nvSpPr>
          <p:cNvPr id="4" name="Plassholder for innhold 3"/>
          <p:cNvSpPr txBox="1">
            <a:spLocks/>
          </p:cNvSpPr>
          <p:nvPr/>
        </p:nvSpPr>
        <p:spPr>
          <a:xfrm>
            <a:off x="795336" y="400049"/>
            <a:ext cx="10701337" cy="5700713"/>
          </a:xfrm>
          <a:prstGeom prst="rect">
            <a:avLst/>
          </a:prstGeom>
        </p:spPr>
        <p:txBody>
          <a:bodyPr/>
          <a:lstStyle>
            <a:lvl1pPr marL="355600" indent="-355600" algn="l" defTabSz="9477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69938" indent="-295275" algn="l" defTabSz="9477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85863" indent="-238125" algn="l" defTabSz="9477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60525" indent="-238125" algn="l" defTabSz="9477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133600" indent="-236538" algn="l" defTabSz="9477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90800" indent="-236538" algn="l" defTabSz="9477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3048000" indent="-236538" algn="l" defTabSz="9477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505200" indent="-236538" algn="l" defTabSz="9477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962400" indent="-236538" algn="l" defTabSz="9477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nb-NO" altLang="nb-NO" sz="1800">
                <a:solidFill>
                  <a:srgbClr val="002060"/>
                </a:solidFill>
                <a:ea typeface="+mn-ea"/>
                <a:cs typeface="+mn-cs"/>
              </a:rPr>
              <a:t>SKOLE</a:t>
            </a:r>
          </a:p>
          <a:p>
            <a:pPr marL="0" defTabSz="914400" eaLnBrk="1" hangingPunct="1">
              <a:spcBef>
                <a:spcPct val="0"/>
              </a:spcBef>
              <a:buFontTx/>
              <a:buNone/>
              <a:defRPr/>
            </a:pPr>
            <a:endParaRPr lang="nb-NO" altLang="nb-NO" sz="1800">
              <a:solidFill>
                <a:srgbClr val="002060"/>
              </a:solidFill>
              <a:ea typeface="+mn-ea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nb-NO" altLang="nb-NO" sz="2800">
                <a:solidFill>
                  <a:srgbClr val="002060"/>
                </a:solidFill>
                <a:ea typeface="ＭＳ Ｐゴシック" pitchFamily="34" charset="-128"/>
                <a:cs typeface="+mn-cs"/>
              </a:rPr>
              <a:t>Faglig oppdaterte</a:t>
            </a:r>
          </a:p>
          <a:p>
            <a:pPr>
              <a:lnSpc>
                <a:spcPct val="150000"/>
              </a:lnSpc>
              <a:defRPr/>
            </a:pPr>
            <a:r>
              <a:rPr lang="nb-NO" altLang="nb-NO" sz="2800">
                <a:solidFill>
                  <a:srgbClr val="002060"/>
                </a:solidFill>
                <a:ea typeface="ＭＳ Ｐゴシック" pitchFamily="34" charset="-128"/>
                <a:cs typeface="+mn-cs"/>
              </a:rPr>
              <a:t>Legger til rette for mestring</a:t>
            </a:r>
          </a:p>
          <a:p>
            <a:pPr>
              <a:lnSpc>
                <a:spcPct val="150000"/>
              </a:lnSpc>
              <a:defRPr/>
            </a:pPr>
            <a:r>
              <a:rPr lang="nb-NO" altLang="nb-NO" sz="2800">
                <a:solidFill>
                  <a:srgbClr val="002060"/>
                </a:solidFill>
                <a:ea typeface="ＭＳ Ｐゴシック" pitchFamily="34" charset="-128"/>
                <a:cs typeface="+mn-cs"/>
              </a:rPr>
              <a:t>Tydelige rollemodeller</a:t>
            </a:r>
          </a:p>
          <a:p>
            <a:pPr>
              <a:lnSpc>
                <a:spcPct val="150000"/>
              </a:lnSpc>
              <a:defRPr/>
            </a:pPr>
            <a:r>
              <a:rPr lang="nb-NO" altLang="nb-NO" sz="2800">
                <a:solidFill>
                  <a:srgbClr val="002060"/>
                </a:solidFill>
                <a:ea typeface="ＭＳ Ｐゴシック" pitchFamily="34" charset="-128"/>
                <a:cs typeface="+mn-cs"/>
              </a:rPr>
              <a:t>Skaper og legger til rette for godt elev- og læringsmiljø</a:t>
            </a:r>
          </a:p>
          <a:p>
            <a:pPr>
              <a:lnSpc>
                <a:spcPct val="150000"/>
              </a:lnSpc>
              <a:defRPr/>
            </a:pPr>
            <a:r>
              <a:rPr lang="nb-NO" altLang="nb-NO" sz="2800">
                <a:solidFill>
                  <a:srgbClr val="002060"/>
                </a:solidFill>
                <a:ea typeface="ＭＳ Ｐゴシック" pitchFamily="34" charset="-128"/>
                <a:cs typeface="+mn-cs"/>
              </a:rPr>
              <a:t>Griper inn ved mobbing, krenkelser og negativ atferd</a:t>
            </a:r>
          </a:p>
          <a:p>
            <a:pPr>
              <a:lnSpc>
                <a:spcPct val="150000"/>
              </a:lnSpc>
              <a:defRPr/>
            </a:pPr>
            <a:r>
              <a:rPr lang="nb-NO" altLang="nb-NO" sz="2800">
                <a:solidFill>
                  <a:srgbClr val="002060"/>
                </a:solidFill>
                <a:ea typeface="ＭＳ Ｐゴシック" pitchFamily="34" charset="-128"/>
                <a:cs typeface="+mn-cs"/>
              </a:rPr>
              <a:t>Lærere som kommuniserer</a:t>
            </a:r>
          </a:p>
          <a:p>
            <a:pPr>
              <a:buFontTx/>
              <a:buNone/>
              <a:defRPr/>
            </a:pPr>
            <a:endParaRPr lang="nb-NO" altLang="nb-NO" ker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805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09.09.2019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18</a:t>
            </a:fld>
            <a:endParaRPr lang="nb-NO"/>
          </a:p>
        </p:txBody>
      </p:sp>
      <p:sp>
        <p:nvSpPr>
          <p:cNvPr id="4" name="Rektangel 1"/>
          <p:cNvSpPr>
            <a:spLocks noChangeArrowheads="1"/>
          </p:cNvSpPr>
          <p:nvPr/>
        </p:nvSpPr>
        <p:spPr bwMode="auto">
          <a:xfrm>
            <a:off x="400050" y="1410823"/>
            <a:ext cx="11096624" cy="496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55600" indent="-355600" defTabSz="94773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b-NO" altLang="nb-NO" sz="2800" dirty="0">
                <a:solidFill>
                  <a:srgbClr val="002060"/>
                </a:solidFill>
                <a:latin typeface="+mn-lt"/>
              </a:rPr>
              <a:t>Rutiner – husregler og </a:t>
            </a:r>
            <a:r>
              <a:rPr lang="nb-NO" altLang="nb-NO" sz="2800" dirty="0" smtClean="0">
                <a:solidFill>
                  <a:srgbClr val="002060"/>
                </a:solidFill>
                <a:latin typeface="+mn-lt"/>
              </a:rPr>
              <a:t>ordensregler, </a:t>
            </a:r>
            <a:r>
              <a:rPr lang="nb-NO" altLang="nb-NO" sz="2800" dirty="0">
                <a:solidFill>
                  <a:srgbClr val="002060"/>
                </a:solidFill>
                <a:latin typeface="+mn-lt"/>
              </a:rPr>
              <a:t>kontaktlærer, fravær, rådgiver, helsesykepleier </a:t>
            </a:r>
          </a:p>
          <a:p>
            <a:pPr marL="355600" indent="-355600" defTabSz="94773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b-NO" altLang="nb-NO" sz="2800" dirty="0" smtClean="0">
                <a:solidFill>
                  <a:srgbClr val="002060"/>
                </a:solidFill>
                <a:latin typeface="+mn-lt"/>
              </a:rPr>
              <a:t>Mobilusynlig </a:t>
            </a:r>
            <a:r>
              <a:rPr lang="nb-NO" altLang="nb-NO" sz="2800" dirty="0">
                <a:solidFill>
                  <a:srgbClr val="002060"/>
                </a:solidFill>
                <a:latin typeface="+mn-lt"/>
              </a:rPr>
              <a:t>skole og bruk av IKT utstyr </a:t>
            </a:r>
          </a:p>
          <a:p>
            <a:pPr marL="355600" indent="-355600" defTabSz="94773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b-NO" altLang="nb-NO" sz="2800" dirty="0">
                <a:solidFill>
                  <a:srgbClr val="002060"/>
                </a:solidFill>
                <a:latin typeface="+mn-lt"/>
              </a:rPr>
              <a:t>Opphold - innenfor skolens område i skoletiden</a:t>
            </a:r>
          </a:p>
          <a:p>
            <a:pPr marL="355600" indent="-355600" defTabSz="94773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b-NO" altLang="nb-NO" sz="2800" dirty="0">
                <a:solidFill>
                  <a:srgbClr val="002060"/>
                </a:solidFill>
                <a:latin typeface="+mn-lt"/>
              </a:rPr>
              <a:t>Elevrådet – en fra hver klasse + vara – elevrådsseminar  </a:t>
            </a:r>
          </a:p>
          <a:p>
            <a:pPr marL="355600" indent="-355600" defTabSz="94773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b-NO" altLang="nb-NO" sz="2800" dirty="0">
                <a:solidFill>
                  <a:srgbClr val="002060"/>
                </a:solidFill>
                <a:latin typeface="+mn-lt"/>
              </a:rPr>
              <a:t>SMU – to elever, to foreldre, en ansatt, en leder fra skolen, en fra skoleeier 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871538" y="600076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55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>
                <a:solidFill>
                  <a:srgbClr val="002060"/>
                </a:solidFill>
              </a:rPr>
              <a:t>Elevene</a:t>
            </a:r>
          </a:p>
        </p:txBody>
      </p:sp>
    </p:spTree>
    <p:extLst>
      <p:ext uri="{BB962C8B-B14F-4D97-AF65-F5344CB8AC3E}">
        <p14:creationId xmlns:p14="http://schemas.microsoft.com/office/powerpoint/2010/main" val="1159528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1AEC-201A-8A4F-97DA-3ABA5F34A6DD}" type="datetime1">
              <a:rPr lang="nb-NO" smtClean="0"/>
              <a:t>09.09.2019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DA-48BB-BA49-A10E-0DA718F220D6}" type="slidenum">
              <a:rPr lang="nb-NO" smtClean="0"/>
              <a:pPr/>
              <a:t>19</a:t>
            </a:fld>
            <a:endParaRPr lang="nb-NO"/>
          </a:p>
        </p:txBody>
      </p:sp>
      <p:sp>
        <p:nvSpPr>
          <p:cNvPr id="6" name="Plassholder for tekst 7"/>
          <p:cNvSpPr txBox="1">
            <a:spLocks/>
          </p:cNvSpPr>
          <p:nvPr/>
        </p:nvSpPr>
        <p:spPr>
          <a:xfrm>
            <a:off x="472275" y="339781"/>
            <a:ext cx="8400263" cy="634890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b="1">
                <a:solidFill>
                  <a:srgbClr val="002060"/>
                </a:solidFill>
              </a:rPr>
              <a:t>VALGFAGENE 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3124C0C-7274-4C8C-B8A3-5DE761548533}"/>
              </a:ext>
            </a:extLst>
          </p:cNvPr>
          <p:cNvSpPr txBox="1"/>
          <p:nvPr/>
        </p:nvSpPr>
        <p:spPr>
          <a:xfrm>
            <a:off x="1302527" y="992198"/>
            <a:ext cx="6754482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/>
              <a:t>Fysisk aktivitet og helse:</a:t>
            </a:r>
          </a:p>
          <a:p>
            <a:r>
              <a:rPr lang="nb-NO" dirty="0"/>
              <a:t>- Sport – Vidas Tumelionis</a:t>
            </a:r>
          </a:p>
          <a:p>
            <a:r>
              <a:rPr lang="nb-NO" dirty="0"/>
              <a:t>- Dans – Maria Bratteli</a:t>
            </a:r>
          </a:p>
          <a:p>
            <a:r>
              <a:rPr lang="nb-NO" dirty="0"/>
              <a:t>- Tennis – Anne Cathrine Valle</a:t>
            </a:r>
          </a:p>
          <a:p>
            <a:r>
              <a:rPr lang="nb-NO" dirty="0"/>
              <a:t>- Langrenn – Fredrik Nilsen </a:t>
            </a:r>
            <a:r>
              <a:rPr lang="nb-NO" dirty="0" err="1"/>
              <a:t>Lutcherath</a:t>
            </a:r>
            <a:endParaRPr lang="nb-NO" dirty="0"/>
          </a:p>
          <a:p>
            <a:r>
              <a:rPr lang="nb-NO" dirty="0"/>
              <a:t>- Fotball – Victor Halnes</a:t>
            </a:r>
          </a:p>
          <a:p>
            <a:r>
              <a:rPr lang="nb-NO" dirty="0"/>
              <a:t>- Alpin – Marianne Aam</a:t>
            </a:r>
          </a:p>
          <a:p>
            <a:endParaRPr lang="nb-NO" dirty="0"/>
          </a:p>
          <a:p>
            <a:r>
              <a:rPr lang="nb-NO" b="1" dirty="0"/>
              <a:t>Programmering: </a:t>
            </a:r>
            <a:r>
              <a:rPr lang="nb-NO" dirty="0"/>
              <a:t>Gassan Shabat</a:t>
            </a:r>
          </a:p>
          <a:p>
            <a:r>
              <a:rPr lang="nb-NO" b="1" dirty="0"/>
              <a:t>Forskning i praksis: </a:t>
            </a:r>
            <a:r>
              <a:rPr lang="nb-NO" dirty="0"/>
              <a:t>Mirta </a:t>
            </a:r>
            <a:r>
              <a:rPr lang="nb-NO" dirty="0" smtClean="0"/>
              <a:t>Impric-Juric</a:t>
            </a:r>
          </a:p>
          <a:p>
            <a:endParaRPr lang="nb-NO" dirty="0"/>
          </a:p>
          <a:p>
            <a:r>
              <a:rPr lang="nb-NO" dirty="0" smtClean="0"/>
              <a:t>Les mer om bytte av valgfag i informasjonsheftet:</a:t>
            </a:r>
          </a:p>
          <a:p>
            <a:r>
              <a:rPr lang="nb-NO" dirty="0" smtClean="0">
                <a:hlinkClick r:id="rId3"/>
              </a:rPr>
              <a:t>Informasjonshefte 2019-2020</a:t>
            </a:r>
            <a:endParaRPr lang="nb-NO" dirty="0" smtClean="0"/>
          </a:p>
          <a:p>
            <a:endParaRPr lang="nb-NO" dirty="0"/>
          </a:p>
          <a:p>
            <a:endParaRPr lang="nb-NO" b="1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454" y="49922"/>
            <a:ext cx="3429000" cy="389659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900" y="3617503"/>
            <a:ext cx="3191607" cy="255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0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FA4D0A-9075-544C-9CF7-4D98840E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09.09.2019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46ACCD-139C-8C45-99C0-BE1510EA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  <p:sp>
        <p:nvSpPr>
          <p:cNvPr id="9" name="TekstSylinder 1"/>
          <p:cNvSpPr txBox="1">
            <a:spLocks noChangeArrowheads="1"/>
          </p:cNvSpPr>
          <p:nvPr/>
        </p:nvSpPr>
        <p:spPr bwMode="auto">
          <a:xfrm>
            <a:off x="2088133" y="658812"/>
            <a:ext cx="9217025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b-NO" altLang="nb-NO" sz="2400" b="1"/>
              <a:t>Rektor: </a:t>
            </a:r>
            <a:r>
              <a:rPr lang="nb-NO" altLang="nb-NO" sz="2400"/>
              <a:t>Sissel Følling Eilertsen</a:t>
            </a:r>
          </a:p>
          <a:p>
            <a:endParaRPr lang="nb-NO" altLang="nb-NO" sz="2400" b="1"/>
          </a:p>
          <a:p>
            <a:r>
              <a:rPr lang="nb-NO" altLang="nb-NO" sz="2400" b="1"/>
              <a:t>Ass. rektor: </a:t>
            </a:r>
            <a:r>
              <a:rPr lang="nb-NO" altLang="nb-NO" sz="2400"/>
              <a:t>Svein Søvde </a:t>
            </a:r>
          </a:p>
          <a:p>
            <a:endParaRPr lang="nb-NO" altLang="nb-NO" sz="2400" b="1"/>
          </a:p>
          <a:p>
            <a:r>
              <a:rPr lang="nb-NO" altLang="nb-NO" sz="2400" b="1"/>
              <a:t>Inspektør: </a:t>
            </a:r>
            <a:r>
              <a:rPr lang="nb-NO" altLang="nb-NO" sz="2400"/>
              <a:t>Aneta Beata Kostera og </a:t>
            </a:r>
            <a:r>
              <a:rPr lang="nb-NO" altLang="nb-NO" sz="2400" b="1" u="sng"/>
              <a:t>Ane Graff </a:t>
            </a:r>
          </a:p>
          <a:p>
            <a:endParaRPr lang="nb-NO" altLang="nb-NO" sz="2400"/>
          </a:p>
          <a:p>
            <a:r>
              <a:rPr lang="nb-NO" altLang="nb-NO" sz="2400" b="1"/>
              <a:t>Rådgiver: </a:t>
            </a:r>
            <a:r>
              <a:rPr lang="nb-NO" altLang="nb-NO" sz="2400"/>
              <a:t>Marianne Tjøstheim</a:t>
            </a:r>
          </a:p>
          <a:p>
            <a:endParaRPr lang="nb-NO" altLang="nb-NO" sz="2400" b="1"/>
          </a:p>
          <a:p>
            <a:r>
              <a:rPr lang="nb-NO" altLang="nb-NO" sz="2400" b="1"/>
              <a:t>Kontorleder: </a:t>
            </a:r>
            <a:r>
              <a:rPr lang="nb-NO" altLang="nb-NO" sz="2400"/>
              <a:t>Grete Svensen  </a:t>
            </a:r>
          </a:p>
          <a:p>
            <a:endParaRPr lang="nb-NO" altLang="nb-NO" sz="2400"/>
          </a:p>
          <a:p>
            <a:r>
              <a:rPr lang="nb-NO" altLang="nb-NO" sz="2400" b="1"/>
              <a:t>Kontorkonsulenter</a:t>
            </a:r>
            <a:r>
              <a:rPr lang="nb-NO" altLang="nb-NO" sz="2400"/>
              <a:t>: Tuva Van Hua</a:t>
            </a:r>
            <a:endParaRPr lang="nb-NO" altLang="nb-NO"/>
          </a:p>
          <a:p>
            <a:endParaRPr lang="nb-NO" altLang="nb-NO"/>
          </a:p>
          <a:p>
            <a:endParaRPr lang="nb-NO" altLang="nb-NO"/>
          </a:p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17892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>
          <a:xfrm>
            <a:off x="330201" y="612775"/>
            <a:ext cx="9513887" cy="520700"/>
          </a:xfrm>
        </p:spPr>
        <p:txBody>
          <a:bodyPr>
            <a:noAutofit/>
          </a:bodyPr>
          <a:lstStyle/>
          <a:p>
            <a:pPr marL="216000" indent="-21600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nb-NO" altLang="nb-NO" b="1">
                <a:solidFill>
                  <a:srgbClr val="002060"/>
                </a:solidFill>
                <a:latin typeface="+mn-lt"/>
                <a:ea typeface="+mn-ea"/>
                <a:cs typeface="+mn-cs"/>
                <a:hlinkClick r:id="rId3"/>
              </a:rPr>
              <a:t>Permisjonsreglement i Oslo kommune </a:t>
            </a:r>
            <a:r>
              <a:rPr lang="nb-NO" altLang="nb-NO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nb-NO" altLang="nb-NO" b="1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nb-NO" altLang="nb-NO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nb-NO" altLang="nb-NO" b="1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endParaRPr lang="nb-NO" altLang="nb-NO" b="1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316038" y="1738313"/>
            <a:ext cx="9432925" cy="4539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nb-NO" sz="3200" kern="0" dirty="0">
                <a:solidFill>
                  <a:srgbClr val="000000"/>
                </a:solidFill>
                <a:latin typeface="Arial"/>
                <a:ea typeface="ＭＳ Ｐゴシック" charset="-128"/>
              </a:rPr>
              <a:t>Forsvarlighetsvurdering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b-NO" sz="3200" kern="0" dirty="0">
                <a:solidFill>
                  <a:srgbClr val="000000"/>
                </a:solidFill>
                <a:latin typeface="Arial"/>
                <a:ea typeface="ＭＳ Ｐゴシック" charset="-128"/>
              </a:rPr>
              <a:t>Permisjon kun ved spesielle anledninger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b-NO" sz="3200" kern="0" dirty="0">
                <a:solidFill>
                  <a:srgbClr val="000000"/>
                </a:solidFill>
                <a:latin typeface="Arial"/>
                <a:ea typeface="ＭＳ Ｐゴシック" charset="-128"/>
              </a:rPr>
              <a:t>Informasjon ligger på skolens hjemmeside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b-NO" sz="3200" kern="0" dirty="0">
                <a:solidFill>
                  <a:srgbClr val="000000"/>
                </a:solidFill>
                <a:latin typeface="Arial"/>
                <a:ea typeface="ＭＳ Ｐゴシック" charset="-128"/>
              </a:rPr>
              <a:t>Eget skjema for søknad på skolens hjemmeside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b-NO" sz="3200" kern="0" dirty="0">
                <a:solidFill>
                  <a:srgbClr val="000000"/>
                </a:solidFill>
                <a:latin typeface="Arial"/>
                <a:ea typeface="ＭＳ Ｐゴシック" charset="-128"/>
              </a:rPr>
              <a:t>Søknad sendes til postmottak ved skolen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b-NO" sz="3200" kern="0" dirty="0">
                <a:solidFill>
                  <a:srgbClr val="000000"/>
                </a:solidFill>
                <a:latin typeface="Arial"/>
                <a:ea typeface="ＭＳ Ｐゴシック" charset="-128"/>
              </a:rPr>
              <a:t>Aldri mer enn 10 dager permisjon hvert </a:t>
            </a:r>
            <a:r>
              <a:rPr lang="nb-NO" sz="3200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skoleår</a:t>
            </a:r>
          </a:p>
          <a:p>
            <a:pPr>
              <a:defRPr/>
            </a:pPr>
            <a:endParaRPr lang="nb-NO" sz="3200" kern="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>
              <a:defRPr/>
            </a:pPr>
            <a:r>
              <a:rPr lang="nb-NO" sz="2000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Les mer: </a:t>
            </a:r>
            <a:r>
              <a:rPr lang="nb-NO" sz="2000" kern="0" dirty="0" smtClean="0">
                <a:solidFill>
                  <a:srgbClr val="000000"/>
                </a:solidFill>
                <a:latin typeface="Arial"/>
                <a:ea typeface="ＭＳ Ｐゴシック" charset="-128"/>
                <a:hlinkClick r:id="rId3"/>
              </a:rPr>
              <a:t>Permisjonsreglement i Oslo kommune</a:t>
            </a:r>
            <a:r>
              <a:rPr lang="nb-NO" sz="2000" kern="0" dirty="0">
                <a:solidFill>
                  <a:srgbClr val="000000"/>
                </a:solidFill>
                <a:latin typeface="Arial"/>
                <a:ea typeface="ＭＳ Ｐゴシック" charset="-128"/>
              </a:rPr>
              <a:t/>
            </a:r>
            <a:br>
              <a:rPr lang="nb-NO" sz="2000" kern="0" dirty="0">
                <a:solidFill>
                  <a:srgbClr val="000000"/>
                </a:solidFill>
                <a:latin typeface="Arial"/>
                <a:ea typeface="ＭＳ Ｐゴシック" charset="-128"/>
              </a:rPr>
            </a:br>
            <a:r>
              <a:rPr lang="nb-NO" sz="2700" kern="0" dirty="0">
                <a:solidFill>
                  <a:srgbClr val="000000"/>
                </a:solidFill>
                <a:latin typeface="Arial"/>
                <a:ea typeface="ＭＳ Ｐゴシック" charset="-128"/>
              </a:rPr>
              <a:t/>
            </a:r>
            <a:br>
              <a:rPr lang="nb-NO" sz="2700" kern="0" dirty="0">
                <a:solidFill>
                  <a:srgbClr val="000000"/>
                </a:solidFill>
                <a:latin typeface="Arial"/>
                <a:ea typeface="ＭＳ Ｐゴシック" charset="-128"/>
              </a:rPr>
            </a:br>
            <a:endParaRPr lang="nb-NO" dirty="0">
              <a:latin typeface="Arial" charset="0"/>
              <a:ea typeface="ＭＳ Ｐゴシック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4443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09.09.2019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21</a:t>
            </a:fld>
            <a:endParaRPr lang="nb-NO"/>
          </a:p>
        </p:txBody>
      </p:sp>
      <p:sp>
        <p:nvSpPr>
          <p:cNvPr id="7" name="Plassholder for tekst 7"/>
          <p:cNvSpPr txBox="1">
            <a:spLocks/>
          </p:cNvSpPr>
          <p:nvPr/>
        </p:nvSpPr>
        <p:spPr>
          <a:xfrm>
            <a:off x="472275" y="339781"/>
            <a:ext cx="8400263" cy="634890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b="1">
                <a:solidFill>
                  <a:srgbClr val="002060"/>
                </a:solidFill>
              </a:rPr>
              <a:t>NASJONALE PRØVER 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8C4324F-1ED9-4C92-9B05-6D11F1D0EC26}"/>
              </a:ext>
            </a:extLst>
          </p:cNvPr>
          <p:cNvSpPr txBox="1"/>
          <p:nvPr/>
        </p:nvSpPr>
        <p:spPr>
          <a:xfrm>
            <a:off x="235527" y="1414817"/>
            <a:ext cx="3920838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/>
              <a:t>Regning: fredag 06.09 1. og 2. time</a:t>
            </a:r>
          </a:p>
          <a:p>
            <a:r>
              <a:rPr lang="nb-NO" dirty="0"/>
              <a:t>Lesing: torsdag 12.09 1. og 2. time</a:t>
            </a:r>
          </a:p>
          <a:p>
            <a:r>
              <a:rPr lang="nb-NO" dirty="0"/>
              <a:t>Engelsk: fredag 13.09 4. og 5. time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Resultatene kommer 06.11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2" name="Bilde 2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1F350E4B-BAD1-4386-9EC1-D3B73EDAD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055" y="817661"/>
            <a:ext cx="8645649" cy="547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45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09.09.2019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22</a:t>
            </a:fld>
            <a:endParaRPr lang="nb-NO"/>
          </a:p>
        </p:txBody>
      </p:sp>
      <p:sp>
        <p:nvSpPr>
          <p:cNvPr id="4" name="Plassholder for tekst 7"/>
          <p:cNvSpPr txBox="1">
            <a:spLocks/>
          </p:cNvSpPr>
          <p:nvPr/>
        </p:nvSpPr>
        <p:spPr>
          <a:xfrm>
            <a:off x="472275" y="339781"/>
            <a:ext cx="8400263" cy="634890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b="1">
                <a:solidFill>
                  <a:srgbClr val="002060"/>
                </a:solidFill>
              </a:rPr>
              <a:t>FAU – og noen andre organer  </a:t>
            </a:r>
          </a:p>
        </p:txBody>
      </p:sp>
      <p:sp>
        <p:nvSpPr>
          <p:cNvPr id="5" name="Rektangel 4"/>
          <p:cNvSpPr/>
          <p:nvPr/>
        </p:nvSpPr>
        <p:spPr>
          <a:xfrm>
            <a:off x="472274" y="1428750"/>
            <a:ext cx="117197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/>
              <a:t>SMU</a:t>
            </a:r>
            <a:r>
              <a:rPr lang="nb-NO" sz="3200"/>
              <a:t> – to elever, to foreldre, en ansatt, en leder fra skolen, en fra skoleeier </a:t>
            </a:r>
          </a:p>
          <a:p>
            <a:r>
              <a:rPr lang="nb-NO" sz="3200" b="1"/>
              <a:t>AMU </a:t>
            </a:r>
            <a:r>
              <a:rPr lang="nb-NO" sz="3200"/>
              <a:t>– her kan to elever være med</a:t>
            </a:r>
          </a:p>
          <a:p>
            <a:r>
              <a:rPr lang="nb-NO" sz="3200" b="1"/>
              <a:t>DS</a:t>
            </a:r>
            <a:r>
              <a:rPr lang="nb-NO" sz="3200"/>
              <a:t> – skal være med to elevrepresentanter og to foreldre, samt politikere </a:t>
            </a:r>
          </a:p>
          <a:p>
            <a:r>
              <a:rPr lang="nb-NO" sz="3200" b="1"/>
              <a:t>FAU</a:t>
            </a:r>
            <a:r>
              <a:rPr lang="nb-NO" sz="3200"/>
              <a:t> – foreldrerepresentanter fra klassene </a:t>
            </a:r>
          </a:p>
          <a:p>
            <a:r>
              <a:rPr lang="nb-NO" sz="3200" b="1"/>
              <a:t>Klassekontakt</a:t>
            </a:r>
            <a:r>
              <a:rPr lang="nb-NO" sz="3200"/>
              <a:t> – for et godt elev- og foreldremiljø </a:t>
            </a:r>
          </a:p>
          <a:p>
            <a:endParaRPr lang="nb-NO" sz="3200"/>
          </a:p>
        </p:txBody>
      </p:sp>
    </p:spTree>
    <p:extLst>
      <p:ext uri="{BB962C8B-B14F-4D97-AF65-F5344CB8AC3E}">
        <p14:creationId xmlns:p14="http://schemas.microsoft.com/office/powerpoint/2010/main" val="404408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87F00-14FA-4579-B089-2BE84E98AC6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14400" y="458211"/>
            <a:ext cx="9144000" cy="808037"/>
          </a:xfrm>
        </p:spPr>
        <p:txBody>
          <a:bodyPr>
            <a:normAutofit/>
          </a:bodyPr>
          <a:lstStyle/>
          <a:p>
            <a:r>
              <a:rPr lang="nb-NO" sz="2800" b="1" dirty="0"/>
              <a:t>FAU Midtstuen Skole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E879606-136E-4379-89F0-B99861A0D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40" y="2579867"/>
            <a:ext cx="2656297" cy="2656297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B2FCE5A-C380-4CDF-A0AB-47C1C716F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57" y="2579868"/>
            <a:ext cx="2656297" cy="2656297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A64671F-CCFD-4921-9456-FB4A82B4D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5" y="2579868"/>
            <a:ext cx="2656297" cy="2656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07F82B-7664-4C44-A1B4-1F9EED6B2BD0}"/>
              </a:ext>
            </a:extLst>
          </p:cNvPr>
          <p:cNvSpPr txBox="1"/>
          <p:nvPr/>
        </p:nvSpPr>
        <p:spPr>
          <a:xfrm>
            <a:off x="696575" y="1948873"/>
            <a:ext cx="310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/>
              <a:t>Kontakt med skoleledelsen</a:t>
            </a:r>
            <a:endParaRPr lang="nb-NO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70D8C-BB17-45FA-A685-D94AEFE4F0C1}"/>
              </a:ext>
            </a:extLst>
          </p:cNvPr>
          <p:cNvSpPr txBox="1"/>
          <p:nvPr/>
        </p:nvSpPr>
        <p:spPr>
          <a:xfrm>
            <a:off x="4805265" y="1948873"/>
            <a:ext cx="2920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/>
              <a:t>Midtstuens Skoles Venner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71AE04-87D8-4430-9B61-725898028682}"/>
              </a:ext>
            </a:extLst>
          </p:cNvPr>
          <p:cNvSpPr txBox="1"/>
          <p:nvPr/>
        </p:nvSpPr>
        <p:spPr>
          <a:xfrm>
            <a:off x="8856756" y="1948873"/>
            <a:ext cx="2920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/>
              <a:t>Nyttårsballet til 10. klasse</a:t>
            </a:r>
            <a:endParaRPr lang="nb-NO" sz="2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7C41B6-8DFC-422F-9EAF-DB5EB08F9221}"/>
              </a:ext>
            </a:extLst>
          </p:cNvPr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/>
              <a:t>Vi har 4 fellesmøter i året 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4177387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D25B4-6FE2-4CFE-B53A-223787DD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8573"/>
            <a:ext cx="11074400" cy="1325563"/>
          </a:xfrm>
        </p:spPr>
        <p:txBody>
          <a:bodyPr>
            <a:normAutofit/>
          </a:bodyPr>
          <a:lstStyle/>
          <a:p>
            <a:pPr algn="ctr"/>
            <a:r>
              <a:rPr lang="nb-NO" sz="2800" b="1" dirty="0"/>
              <a:t>Dette er arbeidsplassen til våre barn og FAU er vår kanal til skolen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FA9B5C7-3D4A-4448-9021-83DA5FA40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324" y="1956284"/>
            <a:ext cx="2807627" cy="2807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720CBD-F38F-41B7-987E-C1EAD10B7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796" y="4006144"/>
            <a:ext cx="2727416" cy="27274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A2BFB4D-9B39-4842-A00B-0D9A545F6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6" y="1956284"/>
            <a:ext cx="2727416" cy="27274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814968-3E95-4DAA-BFFA-8F80435C987E}"/>
              </a:ext>
            </a:extLst>
          </p:cNvPr>
          <p:cNvSpPr txBox="1"/>
          <p:nvPr/>
        </p:nvSpPr>
        <p:spPr>
          <a:xfrm>
            <a:off x="6751285" y="4479423"/>
            <a:ext cx="3137010" cy="17808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nb-NO"/>
            </a:defPPr>
            <a:lvl1pPr indent="-457200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228600" lvl="1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marL="0" lvl="1" indent="0" algn="ctr">
              <a:buNone/>
            </a:pPr>
            <a:r>
              <a:rPr lang="nb-NO" sz="15000" b="1" dirty="0" err="1">
                <a:solidFill>
                  <a:srgbClr val="FF0000"/>
                </a:solidFill>
                <a:sym typeface="Calibri" panose="020F0502020204030204" pitchFamily="34" charset="0"/>
              </a:rPr>
              <a:t>X</a:t>
            </a:r>
            <a:endParaRPr lang="nb-NO" sz="15000" b="1" dirty="0">
              <a:solidFill>
                <a:srgbClr val="FF0000"/>
              </a:solidFill>
              <a:sym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EA3F23-24ED-4462-A0F9-548C91D95A8D}"/>
              </a:ext>
            </a:extLst>
          </p:cNvPr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Vi trenger engasjerte foreldre til FAU</a:t>
            </a:r>
          </a:p>
        </p:txBody>
      </p:sp>
    </p:spTree>
    <p:extLst>
      <p:ext uri="{BB962C8B-B14F-4D97-AF65-F5344CB8AC3E}">
        <p14:creationId xmlns:p14="http://schemas.microsoft.com/office/powerpoint/2010/main" val="147011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>
          <a:xfrm>
            <a:off x="1049338" y="571501"/>
            <a:ext cx="8393112" cy="520700"/>
          </a:xfrm>
        </p:spPr>
        <p:txBody>
          <a:bodyPr>
            <a:normAutofit/>
          </a:bodyPr>
          <a:lstStyle/>
          <a:p>
            <a:pPr marL="216000" indent="-21600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nb-NO" altLang="nb-NO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Kontaktlærere</a:t>
            </a:r>
          </a:p>
        </p:txBody>
      </p:sp>
      <p:sp>
        <p:nvSpPr>
          <p:cNvPr id="21507" name="Plassholder for innhold 2"/>
          <p:cNvSpPr>
            <a:spLocks noGrp="1"/>
          </p:cNvSpPr>
          <p:nvPr>
            <p:ph idx="1"/>
          </p:nvPr>
        </p:nvSpPr>
        <p:spPr>
          <a:xfrm>
            <a:off x="965994" y="1468437"/>
            <a:ext cx="8953500" cy="3752850"/>
          </a:xfrm>
        </p:spPr>
        <p:txBody>
          <a:bodyPr/>
          <a:lstStyle/>
          <a:p>
            <a:pPr marL="215900" indent="-215900">
              <a:defRPr/>
            </a:pPr>
            <a:r>
              <a:rPr lang="nb-NO" altLang="nb-NO">
                <a:ea typeface="ＭＳ Ｐゴシック"/>
              </a:rPr>
              <a:t>A-klassen: Marte </a:t>
            </a:r>
            <a:r>
              <a:rPr lang="nb-NO" altLang="nb-NO" err="1">
                <a:ea typeface="ＭＳ Ｐゴシック"/>
              </a:rPr>
              <a:t>Pederstad</a:t>
            </a:r>
            <a:r>
              <a:rPr lang="nb-NO" altLang="nb-NO">
                <a:ea typeface="ＭＳ Ｐゴシック"/>
              </a:rPr>
              <a:t> </a:t>
            </a:r>
            <a:endParaRPr lang="nb-NO"/>
          </a:p>
          <a:p>
            <a:pPr marL="215900" indent="-215900">
              <a:defRPr/>
            </a:pPr>
            <a:r>
              <a:rPr lang="nb-NO" altLang="nb-NO">
                <a:ea typeface="ＭＳ Ｐゴシック" panose="020B0600070205080204" pitchFamily="34" charset="-128"/>
              </a:rPr>
              <a:t>B-klassen: Thomas Risbøl</a:t>
            </a:r>
          </a:p>
          <a:p>
            <a:pPr marL="215900" indent="-215900">
              <a:defRPr/>
            </a:pPr>
            <a:r>
              <a:rPr lang="nb-NO" altLang="nb-NO">
                <a:ea typeface="ＭＳ Ｐゴシック" panose="020B0600070205080204" pitchFamily="34" charset="-128"/>
              </a:rPr>
              <a:t>C-klassen: Rikke Bay </a:t>
            </a:r>
          </a:p>
          <a:p>
            <a:pPr marL="215900" indent="-215900">
              <a:defRPr/>
            </a:pPr>
            <a:r>
              <a:rPr lang="nb-NO" altLang="nb-NO">
                <a:ea typeface="ＭＳ Ｐゴシック"/>
              </a:rPr>
              <a:t>D-klassen: Sigrid Fiskerud </a:t>
            </a:r>
            <a:endParaRPr lang="nb-NO" altLang="nb-NO">
              <a:ea typeface="ＭＳ Ｐゴシック" panose="020B0600070205080204" pitchFamily="34" charset="-128"/>
            </a:endParaRPr>
          </a:p>
          <a:p>
            <a:pPr marL="215900" indent="-215900">
              <a:defRPr/>
            </a:pPr>
            <a:r>
              <a:rPr lang="nb-NO" altLang="nb-NO">
                <a:ea typeface="ＭＳ Ｐゴシック" panose="020B0600070205080204" pitchFamily="34" charset="-128"/>
              </a:rPr>
              <a:t>E-klassen: Elisabeth Ophaug </a:t>
            </a:r>
          </a:p>
          <a:p>
            <a:pPr marL="215900" indent="-215900">
              <a:defRPr/>
            </a:pPr>
            <a:r>
              <a:rPr lang="nb-NO" altLang="nb-NO">
                <a:ea typeface="ＭＳ Ｐゴシック"/>
              </a:rPr>
              <a:t>F-klassen: Mirta </a:t>
            </a:r>
            <a:r>
              <a:rPr lang="nb-NO" altLang="nb-NO" err="1">
                <a:ea typeface="ＭＳ Ｐゴシック"/>
              </a:rPr>
              <a:t>Impric</a:t>
            </a:r>
            <a:endParaRPr lang="nb-NO" altLang="nb-NO">
              <a:ea typeface="ＭＳ Ｐゴシック"/>
            </a:endParaRPr>
          </a:p>
          <a:p>
            <a:pPr marL="215900" indent="-215900">
              <a:defRPr/>
            </a:pPr>
            <a:r>
              <a:rPr lang="nb-NO" altLang="nb-NO">
                <a:ea typeface="ＭＳ Ｐゴシック" panose="020B0600070205080204" pitchFamily="34" charset="-128"/>
              </a:rPr>
              <a:t>G-klassen: Ingeborg Neuman</a:t>
            </a:r>
          </a:p>
          <a:p>
            <a:pPr marL="0" indent="0">
              <a:buNone/>
              <a:defRPr/>
            </a:pPr>
            <a:endParaRPr lang="nb-NO" altLang="nb-NO" b="1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r>
              <a:rPr lang="nb-NO" altLang="nb-NO" b="1">
                <a:ea typeface="ＭＳ Ｐゴシック"/>
              </a:rPr>
              <a:t>Faglærere</a:t>
            </a:r>
            <a:r>
              <a:rPr lang="nb-NO" altLang="nb-NO">
                <a:ea typeface="ＭＳ Ｐゴシック"/>
              </a:rPr>
              <a:t>: Åse Straume, Simon Sangolt, Vidmantas Tumelionis, Gassan Shabat, Aneta Kostera,  Mats Vium, Ane Graff</a:t>
            </a:r>
            <a:endParaRPr lang="nb-NO" altLang="nb-NO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757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1AEC-201A-8A4F-97DA-3ABA5F34A6DD}" type="datetime1">
              <a:rPr lang="nb-NO" smtClean="0"/>
              <a:t>09.09.2019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DA-48BB-BA49-A10E-0DA718F220D6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57226" y="778965"/>
            <a:ext cx="11044238" cy="5184775"/>
          </a:xfrm>
          <a:prstGeom prst="rect">
            <a:avLst/>
          </a:prstGeom>
        </p:spPr>
        <p:txBody>
          <a:bodyPr vert="horz" lIns="0" tIns="18000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Tx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None/>
              <a:tabLst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600">
                <a:ea typeface="ＭＳ Ｐゴシック"/>
              </a:rPr>
              <a:t>SALTO/ruskonsulent</a:t>
            </a:r>
            <a:endParaRPr lang="nb-NO" sz="3600">
              <a:ea typeface="+mn-lt"/>
              <a:cs typeface="+mn-lt"/>
            </a:endParaRPr>
          </a:p>
          <a:p>
            <a:r>
              <a:rPr lang="nb-NO" altLang="nb-NO" sz="3600">
                <a:ea typeface="ＭＳ Ｐゴシック"/>
              </a:rPr>
              <a:t>Elevmiljø og MOT</a:t>
            </a:r>
            <a:endParaRPr lang="nb-NO"/>
          </a:p>
          <a:p>
            <a:r>
              <a:rPr lang="nb-NO" sz="3600">
                <a:ea typeface="ＭＳ Ｐゴシック"/>
              </a:rPr>
              <a:t>Samarbeid og forventninger </a:t>
            </a:r>
            <a:endParaRPr lang="en-US" sz="3600">
              <a:ea typeface="ＭＳ Ｐゴシック"/>
            </a:endParaRPr>
          </a:p>
          <a:p>
            <a:r>
              <a:rPr lang="nb-NO" sz="3600">
                <a:ea typeface="ＭＳ Ｐゴシック"/>
              </a:rPr>
              <a:t>Valgfagene </a:t>
            </a:r>
            <a:endParaRPr lang="en-US" sz="3600">
              <a:ea typeface="+mn-lt"/>
              <a:cs typeface="+mn-lt"/>
            </a:endParaRPr>
          </a:p>
          <a:p>
            <a:r>
              <a:rPr lang="nb-NO" altLang="nb-NO" sz="3600">
                <a:ea typeface="ＭＳ Ｐゴシック" panose="020B0600070205080204" pitchFamily="34" charset="-128"/>
              </a:rPr>
              <a:t>Permisjonsreglement i Oslo </a:t>
            </a:r>
          </a:p>
          <a:p>
            <a:r>
              <a:rPr lang="nb-NO" altLang="nb-NO" sz="3600" dirty="0">
                <a:ea typeface="ＭＳ Ｐゴシック"/>
              </a:rPr>
              <a:t>Nasjonale prøver </a:t>
            </a:r>
          </a:p>
          <a:p>
            <a:r>
              <a:rPr lang="nb-NO" altLang="nb-NO" sz="3600">
                <a:ea typeface="ＭＳ Ｐゴシック"/>
              </a:rPr>
              <a:t>FAU </a:t>
            </a:r>
            <a:endParaRPr lang="nb-NO" altLang="nb-NO" sz="3600">
              <a:ea typeface="ＭＳ Ｐゴシック" panose="020B0600070205080204" pitchFamily="34" charset="-128"/>
            </a:endParaRPr>
          </a:p>
          <a:p>
            <a:r>
              <a:rPr lang="nb-NO" altLang="nb-NO" sz="3600" dirty="0">
                <a:ea typeface="ＭＳ Ｐゴシック"/>
              </a:rPr>
              <a:t>Lærere </a:t>
            </a:r>
            <a:endParaRPr lang="nb-NO" altLang="nb-NO" sz="3600" dirty="0">
              <a:ea typeface="ＭＳ Ｐゴシック" panose="020B0600070205080204" pitchFamily="34" charset="-128"/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>
          <a:xfrm>
            <a:off x="472275" y="22336"/>
            <a:ext cx="8400263" cy="634890"/>
          </a:xfrm>
        </p:spPr>
        <p:txBody>
          <a:bodyPr/>
          <a:lstStyle/>
          <a:p>
            <a:pPr marL="216000" indent="-216000">
              <a:spcBef>
                <a:spcPts val="1200"/>
              </a:spcBef>
              <a:buBlip>
                <a:blip r:embed="rId2"/>
              </a:buBlip>
            </a:pPr>
            <a:r>
              <a:rPr lang="nb-NO" sz="3200" b="1"/>
              <a:t>AGENDA </a:t>
            </a:r>
          </a:p>
        </p:txBody>
      </p:sp>
    </p:spTree>
    <p:extLst>
      <p:ext uri="{BB962C8B-B14F-4D97-AF65-F5344CB8AC3E}">
        <p14:creationId xmlns:p14="http://schemas.microsoft.com/office/powerpoint/2010/main" val="172080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200" b="1" dirty="0">
                <a:solidFill>
                  <a:schemeClr val="tx1"/>
                </a:solidFill>
              </a:rPr>
              <a:t>Oslo kommune og Oslo politidistrikt er hovedsamarbeidspartnere innenfor </a:t>
            </a:r>
            <a:r>
              <a:rPr lang="nb-NO" sz="3200" b="1" dirty="0" err="1">
                <a:solidFill>
                  <a:schemeClr val="tx1"/>
                </a:solidFill>
              </a:rPr>
              <a:t>SaLTo</a:t>
            </a:r>
            <a:r>
              <a:rPr lang="nb-NO" sz="3200" b="1" dirty="0">
                <a:solidFill>
                  <a:schemeClr val="tx1"/>
                </a:solidFill>
              </a:rPr>
              <a:t>-modellen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42" y="5324830"/>
            <a:ext cx="8325259" cy="14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81200" y="1535114"/>
            <a:ext cx="8229600" cy="818980"/>
          </a:xfrm>
        </p:spPr>
        <p:txBody>
          <a:bodyPr>
            <a:normAutofit/>
          </a:bodyPr>
          <a:lstStyle/>
          <a:p>
            <a:pPr algn="ctr"/>
            <a:r>
              <a:rPr lang="nb-NO" sz="3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357745" y="2743755"/>
            <a:ext cx="9407237" cy="3684754"/>
          </a:xfrm>
        </p:spPr>
        <p:txBody>
          <a:bodyPr>
            <a:normAutofit fontScale="62500" lnSpcReduction="2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endParaRPr lang="nb-NO" sz="32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nb-NO" sz="3500" b="1" dirty="0">
                <a:latin typeface="Helvetica" panose="020B0604020202020204" pitchFamily="34" charset="0"/>
                <a:cs typeface="Helvetica" panose="020B0604020202020204" pitchFamily="34" charset="0"/>
              </a:rPr>
              <a:t>Isabel Mühleisen Ojo</a:t>
            </a:r>
          </a:p>
          <a:p>
            <a:pPr algn="ctr"/>
            <a:r>
              <a:rPr lang="nb-NO" sz="3500" b="1" dirty="0">
                <a:latin typeface="Helvetica" panose="020B0604020202020204" pitchFamily="34" charset="0"/>
                <a:cs typeface="Helvetica" panose="020B0604020202020204" pitchFamily="34" charset="0"/>
              </a:rPr>
              <a:t>SaLTo koordinator</a:t>
            </a:r>
          </a:p>
          <a:p>
            <a:pPr algn="ctr"/>
            <a:endParaRPr lang="nb-NO" sz="35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nb-NO" sz="3500" b="1" dirty="0">
                <a:latin typeface="Helvetica" panose="020B0604020202020204" pitchFamily="34" charset="0"/>
                <a:cs typeface="Helvetica" panose="020B0604020202020204" pitchFamily="34" charset="0"/>
              </a:rPr>
              <a:t>Tonje Holmen Dybsjord</a:t>
            </a:r>
          </a:p>
          <a:p>
            <a:pPr algn="ctr"/>
            <a:r>
              <a:rPr lang="nb-NO" sz="3500" b="1" dirty="0">
                <a:latin typeface="Helvetica" panose="020B0604020202020204" pitchFamily="34" charset="0"/>
                <a:cs typeface="Helvetica" panose="020B0604020202020204" pitchFamily="34" charset="0"/>
              </a:rPr>
              <a:t>Forebyggende politikontakt</a:t>
            </a:r>
          </a:p>
          <a:p>
            <a:pPr algn="ctr"/>
            <a:endParaRPr lang="nb-NO" sz="35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nb-NO" sz="3500" b="1" dirty="0">
                <a:latin typeface="Helvetica" panose="020B0604020202020204" pitchFamily="34" charset="0"/>
                <a:cs typeface="Helvetica" panose="020B0604020202020204" pitchFamily="34" charset="0"/>
              </a:rPr>
              <a:t>Simen Sandvig</a:t>
            </a:r>
          </a:p>
          <a:p>
            <a:pPr algn="ctr"/>
            <a:r>
              <a:rPr lang="nb-NO" sz="3500" b="1" dirty="0">
                <a:latin typeface="Helvetica" panose="020B0604020202020204" pitchFamily="34" charset="0"/>
                <a:cs typeface="Helvetica" panose="020B0604020202020204" pitchFamily="34" charset="0"/>
              </a:rPr>
              <a:t>Ruskonsulent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97" y="341836"/>
            <a:ext cx="7138767" cy="174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4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Sammen lager vi et trygt Oslo</a:t>
            </a:r>
            <a:endParaRPr lang="nb-NO" b="1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4294967295"/>
          </p:nvPr>
        </p:nvSpPr>
        <p:spPr>
          <a:xfrm>
            <a:off x="968376" y="1806142"/>
            <a:ext cx="8923337" cy="379095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endParaRPr lang="nb-NO" sz="3200" dirty="0">
              <a:solidFill>
                <a:prstClr val="black"/>
              </a:solidFill>
              <a:latin typeface="Calibri"/>
            </a:endParaRPr>
          </a:p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nb-NO" sz="3200" b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SaLTo</a:t>
            </a:r>
            <a:r>
              <a:rPr lang="nb-NO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skal </a:t>
            </a:r>
            <a:r>
              <a:rPr lang="nb-NO" sz="3200" b="1" u="sng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samordne</a:t>
            </a:r>
            <a:r>
              <a:rPr lang="nb-NO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ressursene i arbeidet for å sikre barn og unge et koordinert tilbud, redusere barne- og ungdomskriminaliteten og redusere rusmisbruket blant barn og unge</a:t>
            </a:r>
          </a:p>
          <a:p>
            <a:pPr algn="ctr"/>
            <a:endParaRPr lang="nb-NO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380503"/>
            <a:ext cx="9469438" cy="1311999"/>
          </a:xfrm>
        </p:spPr>
        <p:txBody>
          <a:bodyPr/>
          <a:lstStyle/>
          <a:p>
            <a:pPr algn="ctr"/>
            <a:r>
              <a:rPr lang="nb-NO" b="1" dirty="0" smtClean="0">
                <a:solidFill>
                  <a:schemeClr val="tx1"/>
                </a:solidFill>
              </a:rPr>
              <a:t>OVERORDNEDE STRATEGIER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200473"/>
            <a:ext cx="10972800" cy="363764"/>
          </a:xfrm>
        </p:spPr>
        <p:txBody>
          <a:bodyPr/>
          <a:lstStyle/>
          <a:p>
            <a:r>
              <a:rPr lang="nb-NO" dirty="0" smtClean="0"/>
              <a:t>Skole, bydel, politi, foreldre, barn og unge, frivillige, fritid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1716996"/>
            <a:ext cx="10972800" cy="4130675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Helvetica" panose="020B0604020202020204" pitchFamily="34" charset="0"/>
                <a:cs typeface="Helvetica" panose="020B0604020202020204" pitchFamily="34" charset="0"/>
              </a:rPr>
              <a:t>Samordne og videreutvikle tverrsektorielt arbeid på områdene kriminalitet og rus.</a:t>
            </a:r>
          </a:p>
          <a:p>
            <a:endParaRPr lang="nb-NO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Helvetica" panose="020B0604020202020204" pitchFamily="34" charset="0"/>
                <a:cs typeface="Helvetica" panose="020B0604020202020204" pitchFamily="34" charset="0"/>
              </a:rPr>
              <a:t>Tidlig identifisering, forebygging og intervensjon.</a:t>
            </a:r>
          </a:p>
          <a:p>
            <a:endParaRPr lang="nb-NO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Helvetica" panose="020B0604020202020204" pitchFamily="34" charset="0"/>
                <a:cs typeface="Helvetica" panose="020B0604020202020204" pitchFamily="34" charset="0"/>
              </a:rPr>
              <a:t>Rask og effektiv oppfølging av barn og unge som har begått – eller blitt utsatt for – lovbrudd.</a:t>
            </a:r>
          </a:p>
          <a:p>
            <a:endParaRPr lang="nb-NO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Helvetica" panose="020B0604020202020204" pitchFamily="34" charset="0"/>
                <a:cs typeface="Helvetica" panose="020B0604020202020204" pitchFamily="34" charset="0"/>
              </a:rPr>
              <a:t>Trekke unge, foresatte, frivillige organisasjoner og flere tjenester aktivt med i  forebyggende arbeid.</a:t>
            </a:r>
          </a:p>
          <a:p>
            <a:endParaRPr lang="nb-NO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Helvetica" panose="020B0604020202020204" pitchFamily="34" charset="0"/>
                <a:cs typeface="Helvetica" panose="020B0604020202020204" pitchFamily="34" charset="0"/>
              </a:rPr>
              <a:t>Basere det kriminalitetsforebyggende arbeidet på dialog, kunnskap, analyse og erfaringer.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413" y="6087799"/>
            <a:ext cx="26939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Vi ses til Utsett møter på 8. trinn</a:t>
            </a:r>
            <a:endParaRPr lang="nb-NO" b="1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4294967295"/>
          </p:nvPr>
        </p:nvSpPr>
        <p:spPr>
          <a:xfrm>
            <a:off x="387928" y="1965440"/>
            <a:ext cx="10972800" cy="4130675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Til foreldre 8, 9 og 10 trinn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Utviklet av </a:t>
            </a:r>
            <a:r>
              <a:rPr lang="nb-NO" dirty="0" err="1" smtClean="0">
                <a:solidFill>
                  <a:schemeClr val="bg1"/>
                </a:solidFill>
              </a:rPr>
              <a:t>KoRus</a:t>
            </a:r>
            <a:r>
              <a:rPr lang="nb-NO" dirty="0" smtClean="0">
                <a:solidFill>
                  <a:schemeClr val="bg1"/>
                </a:solidFill>
              </a:rPr>
              <a:t> Øst som en foreldretettet aktivitet i skolenes rusforebyggendearbeid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schemeClr val="bg1"/>
                </a:solidFill>
              </a:rPr>
              <a:t>Ungdata</a:t>
            </a:r>
            <a:r>
              <a:rPr lang="nb-NO" dirty="0" smtClean="0">
                <a:solidFill>
                  <a:schemeClr val="bg1"/>
                </a:solidFill>
              </a:rPr>
              <a:t> viser: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De fleste har et godt forhold til sine foreldre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Foreldre har en viktig rolle som forbilder også når det gjelder deres barn og bruk av rusmidler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Målsetting med utsett: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Bidra til utsatt alkoholdebut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Hindre omfattende drikking og bruk av illegale rusmidler blant ungdom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Forebygge uønskede og skadelige konsekvenser knyttet til ungdom og rusmiddelbruk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Fremme betydningen av foreldrerollen og foreldresamarbeid i det rusforebyggende arbeidet.</a:t>
            </a:r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10972800" cy="363537"/>
          </a:xfrm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Skole, bydel, politi, foreldre, barn og unge, frivillige, fritid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941" y="6162905"/>
            <a:ext cx="26939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6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2"/>
            <a:ext cx="3696565" cy="720872"/>
          </a:xfrm>
        </p:spPr>
        <p:txBody>
          <a:bodyPr/>
          <a:lstStyle/>
          <a:p>
            <a:r>
              <a:rPr lang="nb-NO" b="1" dirty="0" smtClean="0"/>
              <a:t>Kontakt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0634" y="1440873"/>
            <a:ext cx="10651547" cy="4793671"/>
          </a:xfrm>
        </p:spPr>
        <p:txBody>
          <a:bodyPr>
            <a:normAutofit/>
          </a:bodyPr>
          <a:lstStyle/>
          <a:p>
            <a:pPr algn="ctr"/>
            <a:r>
              <a:rPr lang="nb-NO" b="1" dirty="0" smtClean="0"/>
              <a:t>Ungdomsavsnittet Majorstua politistasjon</a:t>
            </a:r>
          </a:p>
          <a:p>
            <a:pPr marL="0" indent="0" algn="ctr">
              <a:buNone/>
            </a:pPr>
            <a:r>
              <a:rPr lang="nb-NO" dirty="0" smtClean="0"/>
              <a:t>Mail: </a:t>
            </a:r>
            <a:r>
              <a:rPr lang="nb-NO" dirty="0" smtClean="0">
                <a:hlinkClick r:id="rId2"/>
              </a:rPr>
              <a:t>Majorstuen.forebyggende@politiet.no</a:t>
            </a: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Politikontakt: </a:t>
            </a:r>
            <a:r>
              <a:rPr lang="nb-NO" b="1" dirty="0" smtClean="0"/>
              <a:t>476 93 457</a:t>
            </a:r>
          </a:p>
          <a:p>
            <a:pPr marL="0" indent="0" algn="ctr">
              <a:buNone/>
            </a:pPr>
            <a:r>
              <a:rPr lang="nb-NO" b="1" dirty="0" smtClean="0"/>
              <a:t>Isabel </a:t>
            </a:r>
            <a:r>
              <a:rPr lang="nb-NO" b="1" dirty="0"/>
              <a:t>Mühleisen </a:t>
            </a:r>
            <a:r>
              <a:rPr lang="nb-NO" b="1" dirty="0" smtClean="0"/>
              <a:t>Ojo SaLTo koordinator</a:t>
            </a:r>
            <a:endParaRPr lang="nb-NO" b="1" dirty="0"/>
          </a:p>
          <a:p>
            <a:pPr marL="0" indent="0" algn="ctr">
              <a:buNone/>
            </a:pPr>
            <a:r>
              <a:rPr lang="nb-NO" dirty="0"/>
              <a:t>Mail: </a:t>
            </a:r>
            <a:r>
              <a:rPr lang="nb-NO" dirty="0">
                <a:hlinkClick r:id="rId3"/>
              </a:rPr>
              <a:t>isabel.ojo@bva.oslo.kommune.no</a:t>
            </a:r>
            <a:endParaRPr lang="nb-NO" dirty="0"/>
          </a:p>
          <a:p>
            <a:pPr marL="0" indent="0" algn="ctr">
              <a:buNone/>
            </a:pPr>
            <a:r>
              <a:rPr lang="nb-NO" dirty="0"/>
              <a:t>Telefon: </a:t>
            </a:r>
            <a:r>
              <a:rPr lang="nb-NO" b="1" dirty="0" smtClean="0"/>
              <a:t>951 50 020</a:t>
            </a:r>
          </a:p>
          <a:p>
            <a:pPr algn="ctr"/>
            <a:r>
              <a:rPr lang="nb-NO" b="1" dirty="0" smtClean="0"/>
              <a:t>Simen Sandvig Ruskonsulent</a:t>
            </a:r>
          </a:p>
          <a:p>
            <a:pPr marL="0" indent="0" algn="ctr">
              <a:buNone/>
            </a:pPr>
            <a:r>
              <a:rPr lang="nb-NO" dirty="0" smtClean="0"/>
              <a:t>Mail: </a:t>
            </a:r>
            <a:r>
              <a:rPr lang="nb-NO" dirty="0" smtClean="0">
                <a:hlinkClick r:id="rId4"/>
              </a:rPr>
              <a:t>Simen.sandvig@bva.oslo.kommune.no</a:t>
            </a: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Telefon: </a:t>
            </a:r>
            <a:r>
              <a:rPr lang="nb-NO" b="1" dirty="0" smtClean="0"/>
              <a:t>47634566</a:t>
            </a:r>
            <a:endParaRPr lang="nb-NO" b="1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5108784"/>
      </p:ext>
    </p:extLst>
  </p:cSld>
  <p:clrMapOvr>
    <a:masterClrMapping/>
  </p:clrMapOvr>
</p:sld>
</file>

<file path=ppt/theme/theme1.xml><?xml version="1.0" encoding="utf-8"?>
<a:theme xmlns:a="http://schemas.openxmlformats.org/drawingml/2006/main" name="Oslo_2019_enkel_blå_mørk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-enkel_mørkeblå.pptx" id="{9957846D-597B-4E68-A245-72F206E0783D}" vid="{F9FC56E2-7E1C-459A-9D06-F080C0DF3BA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Oslo_2019-enkel_mørkeblå</Template>
  <TotalTime>428</TotalTime>
  <Words>873</Words>
  <Application>Microsoft Office PowerPoint</Application>
  <PresentationFormat>Widescreen</PresentationFormat>
  <Paragraphs>271</Paragraphs>
  <Slides>25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3" baseType="lpstr">
      <vt:lpstr>Times New Roman</vt:lpstr>
      <vt:lpstr>Arial</vt:lpstr>
      <vt:lpstr>Oslo Sans Office</vt:lpstr>
      <vt:lpstr>Helvetica</vt:lpstr>
      <vt:lpstr>Calibri</vt:lpstr>
      <vt:lpstr>ＭＳ Ｐゴシック</vt:lpstr>
      <vt:lpstr>Wingdings</vt:lpstr>
      <vt:lpstr>Oslo_2019_enkel_blå_mørk</vt:lpstr>
      <vt:lpstr>PowerPoint-presentasjon</vt:lpstr>
      <vt:lpstr>PowerPoint-presentasjon</vt:lpstr>
      <vt:lpstr>PowerPoint-presentasjon</vt:lpstr>
      <vt:lpstr>Oslo kommune og Oslo politidistrikt er hovedsamarbeidspartnere innenfor SaLTo-modellen</vt:lpstr>
      <vt:lpstr>PowerPoint-presentasjon</vt:lpstr>
      <vt:lpstr>Sammen lager vi et trygt Oslo</vt:lpstr>
      <vt:lpstr>OVERORDNEDE STRATEGIER</vt:lpstr>
      <vt:lpstr>Vi ses til Utsett møter på 8. trinn</vt:lpstr>
      <vt:lpstr>Kontakt</vt:lpstr>
      <vt:lpstr>PowerPoint-presentasjon</vt:lpstr>
      <vt:lpstr>Helsesykepleier  Lene Barth   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Permisjonsreglement i Oslo kommune   </vt:lpstr>
      <vt:lpstr>PowerPoint-presentasjon</vt:lpstr>
      <vt:lpstr>PowerPoint-presentasjon</vt:lpstr>
      <vt:lpstr>FAU Midtstuen Skole</vt:lpstr>
      <vt:lpstr>Dette er arbeidsplassen til våre barn og FAU er vår kanal til skolen</vt:lpstr>
      <vt:lpstr>Kontaktlærere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Sissel Følling Eilertsen</dc:creator>
  <cp:lastModifiedBy>Sissel Følling Eilertsen</cp:lastModifiedBy>
  <cp:revision>96</cp:revision>
  <cp:lastPrinted>2019-03-22T09:42:42Z</cp:lastPrinted>
  <dcterms:created xsi:type="dcterms:W3CDTF">2019-09-03T09:23:48Z</dcterms:created>
  <dcterms:modified xsi:type="dcterms:W3CDTF">2019-09-09T13:04:56Z</dcterms:modified>
</cp:coreProperties>
</file>