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14" r:id="rId4"/>
  </p:sldMasterIdLst>
  <p:notesMasterIdLst>
    <p:notesMasterId r:id="rId20"/>
  </p:notesMasterIdLst>
  <p:sldIdLst>
    <p:sldId id="389" r:id="rId5"/>
    <p:sldId id="406" r:id="rId6"/>
    <p:sldId id="400" r:id="rId7"/>
    <p:sldId id="397" r:id="rId8"/>
    <p:sldId id="403" r:id="rId9"/>
    <p:sldId id="399" r:id="rId10"/>
    <p:sldId id="395" r:id="rId11"/>
    <p:sldId id="402" r:id="rId12"/>
    <p:sldId id="398" r:id="rId13"/>
    <p:sldId id="401" r:id="rId14"/>
    <p:sldId id="392" r:id="rId15"/>
    <p:sldId id="391" r:id="rId16"/>
    <p:sldId id="405" r:id="rId17"/>
    <p:sldId id="394" r:id="rId18"/>
    <p:sldId id="404" r:id="rId19"/>
  </p:sldIdLst>
  <p:sldSz cx="12192000" cy="6858000"/>
  <p:notesSz cx="6858000" cy="9144000"/>
  <p:embeddedFontLst>
    <p:embeddedFont>
      <p:font typeface="Oslo Sans Office" panose="02000000000000000000" pitchFamily="2" charset="0"/>
      <p:regular r:id="rId21"/>
      <p:bold r:id="rId22"/>
      <p:italic r:id="rId23"/>
      <p:boldItalic r:id="rId24"/>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89"/>
            <p14:sldId id="406"/>
            <p14:sldId id="400"/>
            <p14:sldId id="397"/>
            <p14:sldId id="403"/>
            <p14:sldId id="399"/>
            <p14:sldId id="395"/>
            <p14:sldId id="402"/>
            <p14:sldId id="398"/>
            <p14:sldId id="401"/>
            <p14:sldId id="392"/>
            <p14:sldId id="391"/>
            <p14:sldId id="405"/>
            <p14:sldId id="394"/>
            <p14:sldId id="404"/>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2DD13-1D46-4C55-B57A-653959710107}" v="2" dt="2024-11-05T07:36:28.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7682"/>
  </p:normalViewPr>
  <p:slideViewPr>
    <p:cSldViewPr snapToGrid="0" snapToObjects="1" showGuides="1">
      <p:cViewPr varScale="1">
        <p:scale>
          <a:sx n="59" d="100"/>
          <a:sy n="59" d="100"/>
        </p:scale>
        <p:origin x="96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rine Juul" userId="c8256091-b6db-4e87-bd0d-2b40fd0ed40a" providerId="ADAL" clId="{349A7A2B-C27F-4BA0-BFB2-664DDE67191A}"/>
    <pc:docChg chg="modSld">
      <pc:chgData name="Cathrine Juul" userId="c8256091-b6db-4e87-bd0d-2b40fd0ed40a" providerId="ADAL" clId="{349A7A2B-C27F-4BA0-BFB2-664DDE67191A}" dt="2024-11-05T07:37:34.350" v="1" actId="20577"/>
      <pc:docMkLst>
        <pc:docMk/>
      </pc:docMkLst>
      <pc:sldChg chg="modSp mod">
        <pc:chgData name="Cathrine Juul" userId="c8256091-b6db-4e87-bd0d-2b40fd0ed40a" providerId="ADAL" clId="{349A7A2B-C27F-4BA0-BFB2-664DDE67191A}" dt="2024-11-05T07:37:34.350" v="1" actId="20577"/>
        <pc:sldMkLst>
          <pc:docMk/>
          <pc:sldMk cId="1787368115" sldId="389"/>
        </pc:sldMkLst>
        <pc:spChg chg="mod">
          <ac:chgData name="Cathrine Juul" userId="c8256091-b6db-4e87-bd0d-2b40fd0ed40a" providerId="ADAL" clId="{349A7A2B-C27F-4BA0-BFB2-664DDE67191A}" dt="2024-11-05T07:37:34.350" v="1" actId="20577"/>
          <ac:spMkLst>
            <pc:docMk/>
            <pc:sldMk cId="1787368115" sldId="389"/>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05.11.2024</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dirty="0"/>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accent4"/>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05.11.2024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05.11.2024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05.11.2024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05.11.2024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05.11.2024</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spTree>
    <p:extLst>
      <p:ext uri="{BB962C8B-B14F-4D97-AF65-F5344CB8AC3E}">
        <p14:creationId xmlns:p14="http://schemas.microsoft.com/office/powerpoint/2010/main" val="2431862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05.11.2024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spTree>
    <p:extLst>
      <p:ext uri="{BB962C8B-B14F-4D97-AF65-F5344CB8AC3E}">
        <p14:creationId xmlns:p14="http://schemas.microsoft.com/office/powerpoint/2010/main" val="81955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solidFill>
            <a:schemeClr val="accent4"/>
          </a:solid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05.11.2024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spTree>
    <p:extLst>
      <p:ext uri="{BB962C8B-B14F-4D97-AF65-F5344CB8AC3E}">
        <p14:creationId xmlns:p14="http://schemas.microsoft.com/office/powerpoint/2010/main" val="271418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
    <p:bg>
      <p:bgPr>
        <a:solidFill>
          <a:schemeClr val="tx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4"/>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4"/>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05.11.2024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4"/>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spTree>
    <p:extLst>
      <p:ext uri="{BB962C8B-B14F-4D97-AF65-F5344CB8AC3E}">
        <p14:creationId xmlns:p14="http://schemas.microsoft.com/office/powerpoint/2010/main" val="267104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chemeClr val="tx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4"/>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05.11.2024</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4"/>
          </a:solidFill>
        </p:spPr>
        <p:txBody>
          <a:bodyPr wrap="square" lIns="10152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sp>
        <p:nvSpPr>
          <p:cNvPr id="84"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20"/>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Tree>
    <p:extLst>
      <p:ext uri="{BB962C8B-B14F-4D97-AF65-F5344CB8AC3E}">
        <p14:creationId xmlns:p14="http://schemas.microsoft.com/office/powerpoint/2010/main" val="1422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05.11.2024</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05.11.2024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05.11.2024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05.11.2024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05.11.2024</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05.11.2024</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05.11.2024</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latin typeface="+mn-lt"/>
                </a:rPr>
                <a:t>Oslo 2019</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11" r:id="rId2"/>
    <p:sldLayoutId id="2147483705" r:id="rId3"/>
    <p:sldLayoutId id="2147483844" r:id="rId4"/>
    <p:sldLayoutId id="2147483740" r:id="rId5"/>
    <p:sldLayoutId id="2147483741" r:id="rId6"/>
    <p:sldLayoutId id="2147483860" r:id="rId7"/>
    <p:sldLayoutId id="2147483742" r:id="rId8"/>
    <p:sldLayoutId id="2147483743" r:id="rId9"/>
    <p:sldLayoutId id="2147483864" r:id="rId10"/>
    <p:sldLayoutId id="2147483754" r:id="rId11"/>
    <p:sldLayoutId id="2147483756" r:id="rId12"/>
    <p:sldLayoutId id="2147483755" r:id="rId13"/>
    <p:sldLayoutId id="2147483757" r:id="rId14"/>
    <p:sldLayoutId id="2147483865" r:id="rId1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1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mailto:cathrine.juul@oslokolen.no"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Plan for midlertidig skole for Midtstuen </a:t>
            </a:r>
          </a:p>
        </p:txBody>
      </p:sp>
      <p:sp>
        <p:nvSpPr>
          <p:cNvPr id="3" name="Plassholder for tekst 2"/>
          <p:cNvSpPr>
            <a:spLocks noGrp="1"/>
          </p:cNvSpPr>
          <p:nvPr>
            <p:ph type="body" sz="quarter" idx="19"/>
          </p:nvPr>
        </p:nvSpPr>
        <p:spPr/>
        <p:txBody>
          <a:bodyPr/>
          <a:lstStyle/>
          <a:p>
            <a:r>
              <a:rPr lang="nb-NO" dirty="0">
                <a:noFill/>
              </a:rPr>
              <a:t>  </a:t>
            </a:r>
          </a:p>
        </p:txBody>
      </p:sp>
      <p:sp>
        <p:nvSpPr>
          <p:cNvPr id="4" name="Plassholder for dato 3"/>
          <p:cNvSpPr>
            <a:spLocks noGrp="1"/>
          </p:cNvSpPr>
          <p:nvPr>
            <p:ph type="dt" sz="half" idx="10"/>
          </p:nvPr>
        </p:nvSpPr>
        <p:spPr/>
        <p:txBody>
          <a:bodyPr/>
          <a:lstStyle/>
          <a:p>
            <a:fld id="{F641A862-612A-7D45-A0ED-07030570FC13}" type="datetime1">
              <a:rPr lang="nb-NO" smtClean="0"/>
              <a:t>05.11.2024</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a:t>
            </a:fld>
            <a:endParaRPr lang="nb-NO"/>
          </a:p>
        </p:txBody>
      </p:sp>
      <p:sp>
        <p:nvSpPr>
          <p:cNvPr id="6" name="Undertittel 5"/>
          <p:cNvSpPr>
            <a:spLocks noGrp="1"/>
          </p:cNvSpPr>
          <p:nvPr>
            <p:ph type="subTitle" idx="1"/>
          </p:nvPr>
        </p:nvSpPr>
        <p:spPr/>
        <p:txBody>
          <a:bodyPr/>
          <a:lstStyle/>
          <a:p>
            <a:r>
              <a:rPr lang="nb-NO" dirty="0"/>
              <a:t>November 2024</a:t>
            </a:r>
          </a:p>
        </p:txBody>
      </p:sp>
      <p:sp>
        <p:nvSpPr>
          <p:cNvPr id="7" name="Plassholder for tekst 6"/>
          <p:cNvSpPr>
            <a:spLocks noGrp="1"/>
          </p:cNvSpPr>
          <p:nvPr>
            <p:ph type="body" sz="quarter" idx="18"/>
          </p:nvPr>
        </p:nvSpPr>
        <p:spPr/>
        <p:txBody>
          <a:bodyPr/>
          <a:lstStyle/>
          <a:p>
            <a:r>
              <a:rPr lang="nb-NO" dirty="0">
                <a:noFill/>
              </a:rPr>
              <a:t> </a:t>
            </a:r>
          </a:p>
        </p:txBody>
      </p:sp>
      <p:sp>
        <p:nvSpPr>
          <p:cNvPr id="8" name="Plassholder for tekst 7"/>
          <p:cNvSpPr>
            <a:spLocks noGrp="1"/>
          </p:cNvSpPr>
          <p:nvPr>
            <p:ph type="body" sz="quarter" idx="20"/>
          </p:nvPr>
        </p:nvSpPr>
        <p:spPr/>
        <p:txBody>
          <a:bodyPr/>
          <a:lstStyle/>
          <a:p>
            <a:r>
              <a:rPr lang="nb-NO" dirty="0">
                <a:noFill/>
              </a:rPr>
              <a:t> </a:t>
            </a:r>
          </a:p>
        </p:txBody>
      </p:sp>
    </p:spTree>
    <p:extLst>
      <p:ext uri="{BB962C8B-B14F-4D97-AF65-F5344CB8AC3E}">
        <p14:creationId xmlns:p14="http://schemas.microsoft.com/office/powerpoint/2010/main" val="1787368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AFFD8E2-B5C2-8744-1585-DC60E61220CD}"/>
              </a:ext>
            </a:extLst>
          </p:cNvPr>
          <p:cNvSpPr>
            <a:spLocks noGrp="1"/>
          </p:cNvSpPr>
          <p:nvPr>
            <p:ph type="title"/>
          </p:nvPr>
        </p:nvSpPr>
        <p:spPr>
          <a:xfrm>
            <a:off x="695325" y="720001"/>
            <a:ext cx="5400675" cy="1311999"/>
          </a:xfrm>
        </p:spPr>
        <p:txBody>
          <a:bodyPr anchor="t">
            <a:normAutofit/>
          </a:bodyPr>
          <a:lstStyle/>
          <a:p>
            <a:r>
              <a:rPr lang="nb-NO" dirty="0"/>
              <a:t>Midlertidig utvidelse</a:t>
            </a:r>
          </a:p>
        </p:txBody>
      </p:sp>
      <p:sp>
        <p:nvSpPr>
          <p:cNvPr id="7" name="Plassholder for innhold 6">
            <a:extLst>
              <a:ext uri="{FF2B5EF4-FFF2-40B4-BE49-F238E27FC236}">
                <a16:creationId xmlns:a16="http://schemas.microsoft.com/office/drawing/2014/main" id="{4EA6DB6E-CD56-4F52-CC47-65311B5DCDA4}"/>
              </a:ext>
            </a:extLst>
          </p:cNvPr>
          <p:cNvSpPr>
            <a:spLocks noGrp="1"/>
          </p:cNvSpPr>
          <p:nvPr>
            <p:ph idx="1"/>
          </p:nvPr>
        </p:nvSpPr>
        <p:spPr>
          <a:xfrm>
            <a:off x="695325" y="2032001"/>
            <a:ext cx="5400675" cy="3924272"/>
          </a:xfrm>
        </p:spPr>
        <p:txBody>
          <a:bodyPr anchor="t">
            <a:normAutofit/>
          </a:bodyPr>
          <a:lstStyle/>
          <a:p>
            <a:r>
              <a:rPr lang="nb-NO" dirty="0"/>
              <a:t>Deler av elevmassen fra Holmen barneskole har fått ungdomsskoletilhørighet på Midtstuen</a:t>
            </a:r>
          </a:p>
          <a:p>
            <a:r>
              <a:rPr lang="nb-NO" dirty="0"/>
              <a:t>Behov for utvidelse fra skolestart 2025</a:t>
            </a:r>
          </a:p>
          <a:p>
            <a:r>
              <a:rPr lang="nb-NO" dirty="0"/>
              <a:t>Paviljong med 6 klasserom føres opp på nabotomten, hvor magasinbygget sto</a:t>
            </a:r>
          </a:p>
        </p:txBody>
      </p:sp>
      <p:sp>
        <p:nvSpPr>
          <p:cNvPr id="3" name="Plassholder for dato 2">
            <a:extLst>
              <a:ext uri="{FF2B5EF4-FFF2-40B4-BE49-F238E27FC236}">
                <a16:creationId xmlns:a16="http://schemas.microsoft.com/office/drawing/2014/main" id="{6896F9EA-B7A8-EC09-9BD1-317099911597}"/>
              </a:ext>
            </a:extLst>
          </p:cNvPr>
          <p:cNvSpPr>
            <a:spLocks noGrp="1"/>
          </p:cNvSpPr>
          <p:nvPr>
            <p:ph type="dt" sz="half" idx="10"/>
          </p:nvPr>
        </p:nvSpPr>
        <p:spPr>
          <a:xfrm>
            <a:off x="10156825" y="6292352"/>
            <a:ext cx="1339850" cy="365125"/>
          </a:xfrm>
        </p:spPr>
        <p:txBody>
          <a:bodyPr anchor="ctr">
            <a:normAutofit/>
          </a:bodyPr>
          <a:lstStyle/>
          <a:p>
            <a:pPr>
              <a:spcAft>
                <a:spcPts val="600"/>
              </a:spcAft>
            </a:pPr>
            <a:fld id="{10D617A1-83E2-5344-8976-17361E42FD8B}" type="datetime1">
              <a:rPr lang="nb-NO" smtClean="0"/>
              <a:pPr>
                <a:spcAft>
                  <a:spcPts val="600"/>
                </a:spcAft>
              </a:pPr>
              <a:t>05.11.2024</a:t>
            </a:fld>
            <a:endParaRPr lang="nb-NO"/>
          </a:p>
        </p:txBody>
      </p:sp>
      <p:sp>
        <p:nvSpPr>
          <p:cNvPr id="4" name="Plassholder for lysbildenummer 3">
            <a:extLst>
              <a:ext uri="{FF2B5EF4-FFF2-40B4-BE49-F238E27FC236}">
                <a16:creationId xmlns:a16="http://schemas.microsoft.com/office/drawing/2014/main" id="{43D48E58-AB69-8E9C-A3F8-50AFA923F203}"/>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10</a:t>
            </a:fld>
            <a:endParaRPr lang="nb-NO"/>
          </a:p>
        </p:txBody>
      </p:sp>
      <p:pic>
        <p:nvPicPr>
          <p:cNvPr id="9" name="Plassholder for innhold 8">
            <a:extLst>
              <a:ext uri="{FF2B5EF4-FFF2-40B4-BE49-F238E27FC236}">
                <a16:creationId xmlns:a16="http://schemas.microsoft.com/office/drawing/2014/main" id="{D54D2DA4-5C09-2FA0-2923-54597F0D1310}"/>
              </a:ext>
            </a:extLst>
          </p:cNvPr>
          <p:cNvPicPr>
            <a:picLocks noGrp="1" noChangeAspect="1"/>
          </p:cNvPicPr>
          <p:nvPr>
            <p:ph type="pic" sz="quarter" idx="13"/>
          </p:nvPr>
        </p:nvPicPr>
        <p:blipFill>
          <a:blip r:embed="rId2"/>
          <a:stretch/>
        </p:blipFill>
        <p:spPr>
          <a:xfrm>
            <a:off x="6091200" y="878310"/>
            <a:ext cx="6091200" cy="5101380"/>
          </a:xfrm>
          <a:prstGeom prst="rect">
            <a:avLst/>
          </a:prstGeom>
          <a:noFill/>
        </p:spPr>
      </p:pic>
    </p:spTree>
    <p:extLst>
      <p:ext uri="{BB962C8B-B14F-4D97-AF65-F5344CB8AC3E}">
        <p14:creationId xmlns:p14="http://schemas.microsoft.com/office/powerpoint/2010/main" val="4153780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8F18ED-FCB9-7B3E-B952-5C6CC1F8B0E3}"/>
              </a:ext>
            </a:extLst>
          </p:cNvPr>
          <p:cNvSpPr>
            <a:spLocks noGrp="1"/>
          </p:cNvSpPr>
          <p:nvPr>
            <p:ph type="title"/>
          </p:nvPr>
        </p:nvSpPr>
        <p:spPr/>
        <p:txBody>
          <a:bodyPr/>
          <a:lstStyle/>
          <a:p>
            <a:r>
              <a:rPr lang="nb-NO" dirty="0"/>
              <a:t>Midlertidighet for skolen i byggeperioden</a:t>
            </a:r>
          </a:p>
        </p:txBody>
      </p:sp>
      <p:sp>
        <p:nvSpPr>
          <p:cNvPr id="3" name="Plassholder for innhold 2">
            <a:extLst>
              <a:ext uri="{FF2B5EF4-FFF2-40B4-BE49-F238E27FC236}">
                <a16:creationId xmlns:a16="http://schemas.microsoft.com/office/drawing/2014/main" id="{0A4A384D-1014-11C9-FC08-F6D3B69F0BC4}"/>
              </a:ext>
            </a:extLst>
          </p:cNvPr>
          <p:cNvSpPr>
            <a:spLocks noGrp="1"/>
          </p:cNvSpPr>
          <p:nvPr>
            <p:ph sz="half" idx="1"/>
          </p:nvPr>
        </p:nvSpPr>
        <p:spPr>
          <a:xfrm>
            <a:off x="695324" y="1431758"/>
            <a:ext cx="6150643" cy="4661068"/>
          </a:xfrm>
        </p:spPr>
        <p:txBody>
          <a:bodyPr/>
          <a:lstStyle/>
          <a:p>
            <a:r>
              <a:rPr lang="nb-NO" sz="1800" dirty="0">
                <a:latin typeface="Calibri" panose="020F0502020204030204" pitchFamily="34" charset="0"/>
                <a:ea typeface="Calibri" panose="020F0502020204030204" pitchFamily="34" charset="0"/>
              </a:rPr>
              <a:t>Det var opprinnelig planlagt at byggeprosjektene på Midtstuen og Smestad skole skulle gjennomføres parallelt</a:t>
            </a:r>
          </a:p>
          <a:p>
            <a:r>
              <a:rPr lang="nb-NO" sz="1800" dirty="0">
                <a:latin typeface="Calibri" panose="020F0502020204030204" pitchFamily="34" charset="0"/>
                <a:ea typeface="Calibri" panose="020F0502020204030204" pitchFamily="34" charset="0"/>
              </a:rPr>
              <a:t>Midlertidige løsninger for de to skolene ble sett i sammenheng</a:t>
            </a:r>
          </a:p>
          <a:p>
            <a:r>
              <a:rPr lang="nb-NO" sz="1800" dirty="0">
                <a:solidFill>
                  <a:srgbClr val="000000"/>
                </a:solidFill>
                <a:effectLst/>
                <a:latin typeface="Calibri" panose="020F0502020204030204" pitchFamily="34" charset="0"/>
                <a:ea typeface="Calibri" panose="020F0502020204030204" pitchFamily="34" charset="0"/>
              </a:rPr>
              <a:t>Utdanningsetaten har ett midlertidig skoleanlegg i området, FO-bygget på Huseby, og vi prioriterte å gi Smestad barneskole erstatningsarealer der</a:t>
            </a:r>
          </a:p>
          <a:p>
            <a:r>
              <a:rPr lang="nb-NO" sz="1800" dirty="0">
                <a:solidFill>
                  <a:srgbClr val="000000"/>
                </a:solidFill>
                <a:latin typeface="Calibri" panose="020F0502020204030204" pitchFamily="34" charset="0"/>
                <a:ea typeface="Calibri" panose="020F0502020204030204" pitchFamily="34" charset="0"/>
              </a:rPr>
              <a:t>Byggeprosjektet på Midtstuen skole skulle løses med trinnvis utbygging, slik at deler av skolen kunne være i eksisterende anlegg og resten i en paviljong på tomta</a:t>
            </a:r>
          </a:p>
          <a:p>
            <a:r>
              <a:rPr lang="nb-NO" sz="1800" dirty="0">
                <a:solidFill>
                  <a:srgbClr val="000000"/>
                </a:solidFill>
                <a:latin typeface="Calibri" panose="020F0502020204030204" pitchFamily="34" charset="0"/>
                <a:ea typeface="Calibri" panose="020F0502020204030204" pitchFamily="34" charset="0"/>
              </a:rPr>
              <a:t>Den midlertidige paviljongen på Midtstuen </a:t>
            </a:r>
            <a:r>
              <a:rPr lang="nb-NO" sz="1800" dirty="0">
                <a:latin typeface="Calibri" panose="020F0502020204030204" pitchFamily="34" charset="0"/>
                <a:ea typeface="Calibri" panose="020F0502020204030204" pitchFamily="34" charset="0"/>
              </a:rPr>
              <a:t>kan bygges på med to etasjer</a:t>
            </a:r>
            <a:endParaRPr lang="nb-NO"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nb-NO" sz="1800" dirty="0">
                <a:solidFill>
                  <a:srgbClr val="000000"/>
                </a:solidFill>
                <a:latin typeface="Calibri" panose="020F0502020204030204" pitchFamily="34" charset="0"/>
                <a:ea typeface="Calibri" panose="020F0502020204030204" pitchFamily="34" charset="0"/>
                <a:cs typeface="Calibri" panose="020F0502020204030204" pitchFamily="34" charset="0"/>
              </a:rPr>
              <a:t>Prosjektet på Smestad skole har siden blitt forsinket </a:t>
            </a:r>
            <a:endParaRPr lang="nb-NO" sz="1800" dirty="0">
              <a:latin typeface="Calibri" panose="020F0502020204030204" pitchFamily="34" charset="0"/>
              <a:cs typeface="Calibri" panose="020F0502020204030204" pitchFamily="34" charset="0"/>
            </a:endParaRPr>
          </a:p>
          <a:p>
            <a:r>
              <a:rPr lang="nb-NO" sz="1800" dirty="0">
                <a:solidFill>
                  <a:srgbClr val="000000"/>
                </a:solidFill>
                <a:latin typeface="Calibri" panose="020F0502020204030204" pitchFamily="34" charset="0"/>
                <a:ea typeface="Calibri" panose="020F0502020204030204" pitchFamily="34" charset="0"/>
                <a:cs typeface="Calibri" panose="020F0502020204030204" pitchFamily="34" charset="0"/>
              </a:rPr>
              <a:t>FO-bygget er ledig fra januar 2027</a:t>
            </a:r>
            <a:endParaRPr lang="nb-NO" sz="1800" dirty="0">
              <a:solidFill>
                <a:srgbClr val="000000"/>
              </a:solidFill>
              <a:latin typeface="Calibri" panose="020F0502020204030204" pitchFamily="34" charset="0"/>
              <a:ea typeface="Calibri" panose="020F0502020204030204" pitchFamily="34" charset="0"/>
            </a:endParaRPr>
          </a:p>
          <a:p>
            <a:endParaRPr lang="nb-NO" sz="1800" dirty="0">
              <a:solidFill>
                <a:srgbClr val="000000"/>
              </a:solidFill>
              <a:effectLst/>
              <a:latin typeface="Calibri" panose="020F0502020204030204" pitchFamily="34" charset="0"/>
              <a:ea typeface="Calibri" panose="020F0502020204030204" pitchFamily="34" charset="0"/>
            </a:endParaRPr>
          </a:p>
        </p:txBody>
      </p:sp>
      <p:sp>
        <p:nvSpPr>
          <p:cNvPr id="5" name="Plassholder for dato 4">
            <a:extLst>
              <a:ext uri="{FF2B5EF4-FFF2-40B4-BE49-F238E27FC236}">
                <a16:creationId xmlns:a16="http://schemas.microsoft.com/office/drawing/2014/main" id="{1E8D42D2-8FC0-0E69-562C-CEB4F8D12133}"/>
              </a:ext>
            </a:extLst>
          </p:cNvPr>
          <p:cNvSpPr>
            <a:spLocks noGrp="1"/>
          </p:cNvSpPr>
          <p:nvPr>
            <p:ph type="dt" sz="half" idx="10"/>
          </p:nvPr>
        </p:nvSpPr>
        <p:spPr/>
        <p:txBody>
          <a:bodyPr/>
          <a:lstStyle/>
          <a:p>
            <a:fld id="{81931E7B-50BA-9449-91F9-9A9201D90364}" type="datetime1">
              <a:rPr lang="nb-NO" smtClean="0"/>
              <a:t>05.11.2024</a:t>
            </a:fld>
            <a:endParaRPr lang="nb-NO"/>
          </a:p>
        </p:txBody>
      </p:sp>
      <p:sp>
        <p:nvSpPr>
          <p:cNvPr id="6" name="Plassholder for lysbildenummer 5">
            <a:extLst>
              <a:ext uri="{FF2B5EF4-FFF2-40B4-BE49-F238E27FC236}">
                <a16:creationId xmlns:a16="http://schemas.microsoft.com/office/drawing/2014/main" id="{32F62659-81A1-A1C6-3906-2B6D51DF033D}"/>
              </a:ext>
            </a:extLst>
          </p:cNvPr>
          <p:cNvSpPr>
            <a:spLocks noGrp="1"/>
          </p:cNvSpPr>
          <p:nvPr>
            <p:ph type="sldNum" sz="quarter" idx="12"/>
          </p:nvPr>
        </p:nvSpPr>
        <p:spPr/>
        <p:txBody>
          <a:bodyPr/>
          <a:lstStyle/>
          <a:p>
            <a:fld id="{8ACEFDFC-287E-0A4D-81A7-6CC8C070690D}" type="slidenum">
              <a:rPr lang="nb-NO" smtClean="0"/>
              <a:t>11</a:t>
            </a:fld>
            <a:endParaRPr lang="nb-NO"/>
          </a:p>
        </p:txBody>
      </p:sp>
      <p:pic>
        <p:nvPicPr>
          <p:cNvPr id="9" name="Bilde 8">
            <a:extLst>
              <a:ext uri="{FF2B5EF4-FFF2-40B4-BE49-F238E27FC236}">
                <a16:creationId xmlns:a16="http://schemas.microsoft.com/office/drawing/2014/main" id="{9EF05AFC-F5F2-59E1-E41D-17476354811D}"/>
              </a:ext>
            </a:extLst>
          </p:cNvPr>
          <p:cNvPicPr>
            <a:picLocks noChangeAspect="1"/>
          </p:cNvPicPr>
          <p:nvPr/>
        </p:nvPicPr>
        <p:blipFill rotWithShape="1">
          <a:blip r:embed="rId2"/>
          <a:srcRect t="17001"/>
          <a:stretch/>
        </p:blipFill>
        <p:spPr>
          <a:xfrm>
            <a:off x="7248985" y="1416133"/>
            <a:ext cx="4657413" cy="2346159"/>
          </a:xfrm>
          <a:prstGeom prst="rect">
            <a:avLst/>
          </a:prstGeom>
        </p:spPr>
      </p:pic>
      <p:pic>
        <p:nvPicPr>
          <p:cNvPr id="10" name="Bilde 9">
            <a:extLst>
              <a:ext uri="{FF2B5EF4-FFF2-40B4-BE49-F238E27FC236}">
                <a16:creationId xmlns:a16="http://schemas.microsoft.com/office/drawing/2014/main" id="{DB9933AB-27C3-E2B3-12B0-ADE496ADD23D}"/>
              </a:ext>
            </a:extLst>
          </p:cNvPr>
          <p:cNvPicPr>
            <a:picLocks noChangeAspect="1"/>
          </p:cNvPicPr>
          <p:nvPr/>
        </p:nvPicPr>
        <p:blipFill rotWithShape="1">
          <a:blip r:embed="rId3"/>
          <a:srcRect t="10919" b="21915"/>
          <a:stretch/>
        </p:blipFill>
        <p:spPr>
          <a:xfrm>
            <a:off x="7261571" y="3887798"/>
            <a:ext cx="4657414" cy="2346158"/>
          </a:xfrm>
          <a:prstGeom prst="rect">
            <a:avLst/>
          </a:prstGeom>
        </p:spPr>
      </p:pic>
    </p:spTree>
    <p:extLst>
      <p:ext uri="{BB962C8B-B14F-4D97-AF65-F5344CB8AC3E}">
        <p14:creationId xmlns:p14="http://schemas.microsoft.com/office/powerpoint/2010/main" val="347190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F639560A-9BE3-CDD5-BB31-E088E9DAC3DD}"/>
              </a:ext>
            </a:extLst>
          </p:cNvPr>
          <p:cNvSpPr>
            <a:spLocks noGrp="1"/>
          </p:cNvSpPr>
          <p:nvPr>
            <p:ph type="title"/>
          </p:nvPr>
        </p:nvSpPr>
        <p:spPr/>
        <p:txBody>
          <a:bodyPr/>
          <a:lstStyle/>
          <a:p>
            <a:r>
              <a:rPr lang="nb-NO" dirty="0"/>
              <a:t>Vi har derfor utredet to muligheter for midlertid skole</a:t>
            </a:r>
          </a:p>
        </p:txBody>
      </p:sp>
      <p:sp>
        <p:nvSpPr>
          <p:cNvPr id="7" name="Plassholder for innhold 6">
            <a:extLst>
              <a:ext uri="{FF2B5EF4-FFF2-40B4-BE49-F238E27FC236}">
                <a16:creationId xmlns:a16="http://schemas.microsoft.com/office/drawing/2014/main" id="{C2809877-764A-64AB-919E-6B8777DD3E22}"/>
              </a:ext>
            </a:extLst>
          </p:cNvPr>
          <p:cNvSpPr>
            <a:spLocks noGrp="1"/>
          </p:cNvSpPr>
          <p:nvPr>
            <p:ph sz="half" idx="1"/>
          </p:nvPr>
        </p:nvSpPr>
        <p:spPr/>
        <p:txBody>
          <a:bodyPr/>
          <a:lstStyle/>
          <a:p>
            <a:pPr marL="215900" indent="-215900"/>
            <a:r>
              <a:rPr lang="nb-NO" dirty="0"/>
              <a:t>FO- bygget</a:t>
            </a:r>
            <a:br>
              <a:rPr lang="nb-NO" dirty="0"/>
            </a:br>
            <a:endParaRPr lang="nb-NO" dirty="0"/>
          </a:p>
        </p:txBody>
      </p:sp>
      <p:sp>
        <p:nvSpPr>
          <p:cNvPr id="8" name="Plassholder for innhold 7">
            <a:extLst>
              <a:ext uri="{FF2B5EF4-FFF2-40B4-BE49-F238E27FC236}">
                <a16:creationId xmlns:a16="http://schemas.microsoft.com/office/drawing/2014/main" id="{410DD017-A447-B917-D8D6-BEC99747BAD9}"/>
              </a:ext>
            </a:extLst>
          </p:cNvPr>
          <p:cNvSpPr>
            <a:spLocks noGrp="1"/>
          </p:cNvSpPr>
          <p:nvPr>
            <p:ph sz="half" idx="2"/>
          </p:nvPr>
        </p:nvSpPr>
        <p:spPr/>
        <p:txBody>
          <a:bodyPr/>
          <a:lstStyle/>
          <a:p>
            <a:pPr marL="215900" indent="-215900"/>
            <a:r>
              <a:rPr lang="nb-NO" dirty="0"/>
              <a:t>Paviljong (3 </a:t>
            </a:r>
            <a:r>
              <a:rPr lang="nb-NO" dirty="0" err="1"/>
              <a:t>etg</a:t>
            </a:r>
            <a:r>
              <a:rPr lang="nb-NO" dirty="0"/>
              <a:t>.) og trinnvis utbygging</a:t>
            </a:r>
          </a:p>
        </p:txBody>
      </p:sp>
      <p:sp>
        <p:nvSpPr>
          <p:cNvPr id="4" name="Plassholder for dato 3">
            <a:extLst>
              <a:ext uri="{FF2B5EF4-FFF2-40B4-BE49-F238E27FC236}">
                <a16:creationId xmlns:a16="http://schemas.microsoft.com/office/drawing/2014/main" id="{FF5EEC18-0842-D677-8401-B4F0ABCF9856}"/>
              </a:ext>
            </a:extLst>
          </p:cNvPr>
          <p:cNvSpPr>
            <a:spLocks noGrp="1"/>
          </p:cNvSpPr>
          <p:nvPr>
            <p:ph type="dt" sz="half" idx="10"/>
          </p:nvPr>
        </p:nvSpPr>
        <p:spPr/>
        <p:txBody>
          <a:bodyPr/>
          <a:lstStyle/>
          <a:p>
            <a:fld id="{D041A6F0-0B8A-9444-BB6E-70C7E9D9BBE0}" type="datetime1">
              <a:rPr lang="nb-NO" smtClean="0"/>
              <a:t>05.11.2024</a:t>
            </a:fld>
            <a:endParaRPr lang="nb-NO" dirty="0"/>
          </a:p>
        </p:txBody>
      </p:sp>
      <p:sp>
        <p:nvSpPr>
          <p:cNvPr id="5" name="Plassholder for lysbildenummer 4">
            <a:extLst>
              <a:ext uri="{FF2B5EF4-FFF2-40B4-BE49-F238E27FC236}">
                <a16:creationId xmlns:a16="http://schemas.microsoft.com/office/drawing/2014/main" id="{40F87B33-996B-4FC5-29BC-32DDD9314E80}"/>
              </a:ext>
            </a:extLst>
          </p:cNvPr>
          <p:cNvSpPr>
            <a:spLocks noGrp="1"/>
          </p:cNvSpPr>
          <p:nvPr>
            <p:ph type="sldNum" sz="quarter" idx="12"/>
          </p:nvPr>
        </p:nvSpPr>
        <p:spPr/>
        <p:txBody>
          <a:bodyPr/>
          <a:lstStyle/>
          <a:p>
            <a:pPr algn="l"/>
            <a:fld id="{8ACEFDFC-287E-0A4D-81A7-6CC8C070690D}" type="slidenum">
              <a:rPr lang="nb-NO" smtClean="0"/>
              <a:pPr algn="l"/>
              <a:t>12</a:t>
            </a:fld>
            <a:endParaRPr lang="nb-NO" dirty="0"/>
          </a:p>
        </p:txBody>
      </p:sp>
      <p:pic>
        <p:nvPicPr>
          <p:cNvPr id="10" name="Bilde 9">
            <a:extLst>
              <a:ext uri="{FF2B5EF4-FFF2-40B4-BE49-F238E27FC236}">
                <a16:creationId xmlns:a16="http://schemas.microsoft.com/office/drawing/2014/main" id="{27A7D980-9780-703F-00C3-A3DDAE212980}"/>
              </a:ext>
            </a:extLst>
          </p:cNvPr>
          <p:cNvPicPr>
            <a:picLocks noChangeAspect="1"/>
          </p:cNvPicPr>
          <p:nvPr/>
        </p:nvPicPr>
        <p:blipFill>
          <a:blip r:embed="rId2"/>
          <a:stretch>
            <a:fillRect/>
          </a:stretch>
        </p:blipFill>
        <p:spPr>
          <a:xfrm>
            <a:off x="612506" y="2746905"/>
            <a:ext cx="4518324" cy="3015981"/>
          </a:xfrm>
          <a:prstGeom prst="rect">
            <a:avLst/>
          </a:prstGeom>
        </p:spPr>
      </p:pic>
      <p:pic>
        <p:nvPicPr>
          <p:cNvPr id="14" name="Bilde 13">
            <a:extLst>
              <a:ext uri="{FF2B5EF4-FFF2-40B4-BE49-F238E27FC236}">
                <a16:creationId xmlns:a16="http://schemas.microsoft.com/office/drawing/2014/main" id="{4AAC8308-FE64-F408-82BB-67A361B85AE8}"/>
              </a:ext>
            </a:extLst>
          </p:cNvPr>
          <p:cNvPicPr>
            <a:picLocks noChangeAspect="1"/>
          </p:cNvPicPr>
          <p:nvPr/>
        </p:nvPicPr>
        <p:blipFill>
          <a:blip r:embed="rId3"/>
          <a:stretch>
            <a:fillRect/>
          </a:stretch>
        </p:blipFill>
        <p:spPr>
          <a:xfrm>
            <a:off x="6079548" y="2737561"/>
            <a:ext cx="5326383" cy="3025325"/>
          </a:xfrm>
          <a:prstGeom prst="rect">
            <a:avLst/>
          </a:prstGeom>
        </p:spPr>
      </p:pic>
    </p:spTree>
    <p:extLst>
      <p:ext uri="{BB962C8B-B14F-4D97-AF65-F5344CB8AC3E}">
        <p14:creationId xmlns:p14="http://schemas.microsoft.com/office/powerpoint/2010/main" val="1117635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351E9D-D45A-D0A2-8B4D-364B7F99F63F}"/>
              </a:ext>
            </a:extLst>
          </p:cNvPr>
          <p:cNvSpPr>
            <a:spLocks noGrp="1"/>
          </p:cNvSpPr>
          <p:nvPr>
            <p:ph type="title"/>
          </p:nvPr>
        </p:nvSpPr>
        <p:spPr>
          <a:xfrm>
            <a:off x="580022" y="299302"/>
            <a:ext cx="11470104" cy="1311999"/>
          </a:xfrm>
        </p:spPr>
        <p:txBody>
          <a:bodyPr/>
          <a:lstStyle/>
          <a:p>
            <a:r>
              <a:rPr lang="nb-NO" dirty="0"/>
              <a:t>Beslutning: midlertidig skole for Midtstuen på FO-bygget</a:t>
            </a:r>
          </a:p>
        </p:txBody>
      </p:sp>
      <p:sp>
        <p:nvSpPr>
          <p:cNvPr id="3" name="Plassholder for innhold 2">
            <a:extLst>
              <a:ext uri="{FF2B5EF4-FFF2-40B4-BE49-F238E27FC236}">
                <a16:creationId xmlns:a16="http://schemas.microsoft.com/office/drawing/2014/main" id="{DD321183-DB68-7C86-B83D-F823AA712C33}"/>
              </a:ext>
            </a:extLst>
          </p:cNvPr>
          <p:cNvSpPr>
            <a:spLocks noGrp="1"/>
          </p:cNvSpPr>
          <p:nvPr>
            <p:ph sz="half" idx="1"/>
          </p:nvPr>
        </p:nvSpPr>
        <p:spPr>
          <a:xfrm>
            <a:off x="695324" y="2245896"/>
            <a:ext cx="5400675" cy="3846930"/>
          </a:xfrm>
        </p:spPr>
        <p:txBody>
          <a:bodyPr/>
          <a:lstStyle/>
          <a:p>
            <a:r>
              <a:rPr lang="nb-NO" sz="1800" dirty="0">
                <a:solidFill>
                  <a:srgbClr val="000000"/>
                </a:solidFill>
                <a:latin typeface="Calibri"/>
                <a:ea typeface="Calibri" panose="020F0502020204030204" pitchFamily="34" charset="0"/>
                <a:cs typeface="Calibri"/>
              </a:rPr>
              <a:t>3-3,5 år</a:t>
            </a:r>
          </a:p>
          <a:p>
            <a:r>
              <a:rPr lang="nb-NO" sz="1800" dirty="0">
                <a:solidFill>
                  <a:srgbClr val="000000"/>
                </a:solidFill>
                <a:latin typeface="Calibri"/>
                <a:ea typeface="Calibri" panose="020F0502020204030204" pitchFamily="34" charset="0"/>
                <a:cs typeface="Calibri"/>
              </a:rPr>
              <a:t>Alle spesialrom tilgjengelige</a:t>
            </a:r>
          </a:p>
          <a:p>
            <a:r>
              <a:rPr lang="nb-NO" sz="1800" dirty="0">
                <a:solidFill>
                  <a:srgbClr val="000000"/>
                </a:solidFill>
                <a:latin typeface="Calibri"/>
                <a:ea typeface="Calibri" panose="020F0502020204030204" pitchFamily="34" charset="0"/>
                <a:cs typeface="Calibri"/>
              </a:rPr>
              <a:t>Må leie kroppsøving</a:t>
            </a:r>
          </a:p>
          <a:p>
            <a:r>
              <a:rPr lang="nb-NO" sz="1800" dirty="0">
                <a:solidFill>
                  <a:srgbClr val="000000"/>
                </a:solidFill>
                <a:latin typeface="Calibri" panose="020F0502020204030204" pitchFamily="34" charset="0"/>
                <a:ea typeface="Calibri" panose="020F0502020204030204" pitchFamily="34" charset="0"/>
              </a:rPr>
              <a:t>Unngår interne flyttinger</a:t>
            </a:r>
          </a:p>
          <a:p>
            <a:r>
              <a:rPr lang="nb-NO" sz="1800" dirty="0">
                <a:solidFill>
                  <a:srgbClr val="000000"/>
                </a:solidFill>
                <a:latin typeface="Calibri" panose="020F0502020204030204" pitchFamily="34" charset="0"/>
                <a:ea typeface="Calibri" panose="020F0502020204030204" pitchFamily="34" charset="0"/>
              </a:rPr>
              <a:t>Mer handlingsrom og robusthet i gjennomføringen</a:t>
            </a:r>
          </a:p>
          <a:p>
            <a:r>
              <a:rPr lang="nb-NO" sz="1800" dirty="0">
                <a:solidFill>
                  <a:srgbClr val="000000"/>
                </a:solidFill>
                <a:latin typeface="Calibri" panose="020F0502020204030204" pitchFamily="34" charset="0"/>
                <a:ea typeface="Calibri" panose="020F0502020204030204" pitchFamily="34" charset="0"/>
              </a:rPr>
              <a:t>Behov for transport for elevene i byggeperioden</a:t>
            </a:r>
          </a:p>
          <a:p>
            <a:r>
              <a:rPr lang="nb-NO" sz="1800" dirty="0">
                <a:solidFill>
                  <a:srgbClr val="000000"/>
                </a:solidFill>
                <a:latin typeface="Calibri" panose="020F0502020204030204" pitchFamily="34" charset="0"/>
                <a:ea typeface="Calibri" panose="020F0502020204030204" pitchFamily="34" charset="0"/>
              </a:rPr>
              <a:t>Skolens ledelse ønsker denne løsningen</a:t>
            </a:r>
          </a:p>
          <a:p>
            <a:r>
              <a:rPr lang="nb-NO" sz="1800" dirty="0">
                <a:latin typeface="Calibri" panose="020F0502020204030204" pitchFamily="34" charset="0"/>
                <a:ea typeface="Calibri" panose="020F0502020204030204" pitchFamily="34" charset="0"/>
                <a:cs typeface="Calibri" panose="020F0502020204030204" pitchFamily="34" charset="0"/>
              </a:rPr>
              <a:t>Begge løsningene er gjennomførbare, men FO-bygget anses å være den gunstigste løsningen</a:t>
            </a:r>
          </a:p>
          <a:p>
            <a:endParaRPr lang="nb-NO" dirty="0">
              <a:solidFill>
                <a:srgbClr val="000000"/>
              </a:solidFill>
              <a:latin typeface="Calibri" panose="020F0502020204030204" pitchFamily="34" charset="0"/>
              <a:ea typeface="Calibri" panose="020F0502020204030204" pitchFamily="34" charset="0"/>
            </a:endParaRPr>
          </a:p>
          <a:p>
            <a:endParaRPr lang="nb-NO" sz="2000" dirty="0">
              <a:solidFill>
                <a:srgbClr val="000000"/>
              </a:solidFill>
              <a:effectLst/>
              <a:latin typeface="Calibri" panose="020F0502020204030204" pitchFamily="34" charset="0"/>
              <a:ea typeface="Calibri" panose="020F0502020204030204" pitchFamily="34" charset="0"/>
            </a:endParaRPr>
          </a:p>
        </p:txBody>
      </p:sp>
      <p:sp>
        <p:nvSpPr>
          <p:cNvPr id="4" name="Plassholder for innhold 3">
            <a:extLst>
              <a:ext uri="{FF2B5EF4-FFF2-40B4-BE49-F238E27FC236}">
                <a16:creationId xmlns:a16="http://schemas.microsoft.com/office/drawing/2014/main" id="{9F195E1E-3E2E-900B-EF75-C0E3485BE7E5}"/>
              </a:ext>
            </a:extLst>
          </p:cNvPr>
          <p:cNvSpPr>
            <a:spLocks noGrp="1"/>
          </p:cNvSpPr>
          <p:nvPr>
            <p:ph sz="half" idx="2"/>
          </p:nvPr>
        </p:nvSpPr>
        <p:spPr>
          <a:xfrm>
            <a:off x="6186738" y="2245896"/>
            <a:ext cx="5181600" cy="3846930"/>
          </a:xfrm>
        </p:spPr>
        <p:txBody>
          <a:bodyPr/>
          <a:lstStyle/>
          <a:p>
            <a:r>
              <a:rPr lang="nb-NO" sz="1800" dirty="0">
                <a:solidFill>
                  <a:srgbClr val="000000"/>
                </a:solidFill>
                <a:latin typeface="Calibri"/>
                <a:ea typeface="Calibri" panose="020F0502020204030204" pitchFamily="34" charset="0"/>
                <a:cs typeface="Calibri"/>
              </a:rPr>
              <a:t>6-7 år</a:t>
            </a:r>
          </a:p>
          <a:p>
            <a:r>
              <a:rPr lang="nb-NO" sz="1800" dirty="0">
                <a:solidFill>
                  <a:srgbClr val="000000"/>
                </a:solidFill>
                <a:latin typeface="Calibri"/>
                <a:ea typeface="Calibri" panose="020F0502020204030204" pitchFamily="34" charset="0"/>
                <a:cs typeface="Calibri"/>
              </a:rPr>
              <a:t>Vil mangle noen spesialrom i deler av perioden</a:t>
            </a:r>
          </a:p>
          <a:p>
            <a:r>
              <a:rPr lang="nb-NO" sz="1800" dirty="0">
                <a:solidFill>
                  <a:srgbClr val="000000"/>
                </a:solidFill>
                <a:latin typeface="Calibri"/>
                <a:ea typeface="Calibri" panose="020F0502020204030204" pitchFamily="34" charset="0"/>
                <a:cs typeface="Calibri"/>
              </a:rPr>
              <a:t>Må leie kroppsøving i deler av perioden</a:t>
            </a:r>
          </a:p>
          <a:p>
            <a:r>
              <a:rPr lang="nb-NO" sz="1800" dirty="0">
                <a:solidFill>
                  <a:srgbClr val="000000"/>
                </a:solidFill>
                <a:latin typeface="Calibri"/>
                <a:ea typeface="Calibri" panose="020F0502020204030204" pitchFamily="34" charset="0"/>
                <a:cs typeface="Calibri"/>
              </a:rPr>
              <a:t>To interne flyttinger, </a:t>
            </a:r>
            <a:r>
              <a:rPr lang="nb-NO" sz="1800" dirty="0">
                <a:solidFill>
                  <a:srgbClr val="000000"/>
                </a:solidFill>
                <a:latin typeface="Calibri" panose="020F0502020204030204" pitchFamily="34" charset="0"/>
                <a:ea typeface="Calibri" panose="020F0502020204030204" pitchFamily="34" charset="0"/>
              </a:rPr>
              <a:t>da paviljongløsningen krever rotasjon av funksjonene</a:t>
            </a:r>
          </a:p>
          <a:p>
            <a:pPr marL="215900" indent="-215900"/>
            <a:r>
              <a:rPr lang="nb-NO" sz="1800" dirty="0">
                <a:latin typeface="Calibri"/>
                <a:cs typeface="Calibri"/>
              </a:rPr>
              <a:t>Det må planlegges stram framdrift, og alternativet er</a:t>
            </a:r>
            <a:r>
              <a:rPr lang="nb-NO" sz="1800" dirty="0">
                <a:solidFill>
                  <a:srgbClr val="000000"/>
                </a:solidFill>
                <a:latin typeface="Calibri"/>
                <a:ea typeface="Calibri" panose="020F0502020204030204" pitchFamily="34" charset="0"/>
                <a:cs typeface="Calibri"/>
              </a:rPr>
              <a:t> mer sårbart for risikoer og utsettelser</a:t>
            </a:r>
          </a:p>
          <a:p>
            <a:pPr marL="215900" indent="-215900"/>
            <a:r>
              <a:rPr lang="nb-NO" sz="1800" dirty="0">
                <a:solidFill>
                  <a:srgbClr val="000000"/>
                </a:solidFill>
                <a:latin typeface="Calibri" panose="020F0502020204030204" pitchFamily="34" charset="0"/>
                <a:ea typeface="Calibri" panose="020F0502020204030204" pitchFamily="34" charset="0"/>
              </a:rPr>
              <a:t>Senestive elever får ekstra belastinger ved byggestøy</a:t>
            </a:r>
          </a:p>
          <a:p>
            <a:pPr marL="215900" indent="-215900"/>
            <a:r>
              <a:rPr lang="nb-NO" sz="1800" dirty="0">
                <a:solidFill>
                  <a:srgbClr val="000000"/>
                </a:solidFill>
                <a:latin typeface="Calibri"/>
                <a:ea typeface="Calibri" panose="020F0502020204030204" pitchFamily="34" charset="0"/>
                <a:cs typeface="Calibri"/>
              </a:rPr>
              <a:t>Helse, miljø og sikkerhet -risiko knyttet til 6-7 år med skole i drift så tett opp til byggeplass</a:t>
            </a:r>
          </a:p>
          <a:p>
            <a:endParaRPr lang="nb-NO" sz="1800" dirty="0"/>
          </a:p>
        </p:txBody>
      </p:sp>
      <p:sp>
        <p:nvSpPr>
          <p:cNvPr id="5" name="Plassholder for dato 4">
            <a:extLst>
              <a:ext uri="{FF2B5EF4-FFF2-40B4-BE49-F238E27FC236}">
                <a16:creationId xmlns:a16="http://schemas.microsoft.com/office/drawing/2014/main" id="{EEABC0E8-1174-28B7-8EF3-BD39367159A7}"/>
              </a:ext>
            </a:extLst>
          </p:cNvPr>
          <p:cNvSpPr>
            <a:spLocks noGrp="1"/>
          </p:cNvSpPr>
          <p:nvPr>
            <p:ph type="dt" sz="half" idx="10"/>
          </p:nvPr>
        </p:nvSpPr>
        <p:spPr/>
        <p:txBody>
          <a:bodyPr/>
          <a:lstStyle/>
          <a:p>
            <a:fld id="{81931E7B-50BA-9449-91F9-9A9201D90364}" type="datetime1">
              <a:rPr lang="nb-NO" smtClean="0"/>
              <a:t>05.11.2024</a:t>
            </a:fld>
            <a:endParaRPr lang="nb-NO"/>
          </a:p>
        </p:txBody>
      </p:sp>
      <p:sp>
        <p:nvSpPr>
          <p:cNvPr id="6" name="Plassholder for lysbildenummer 5">
            <a:extLst>
              <a:ext uri="{FF2B5EF4-FFF2-40B4-BE49-F238E27FC236}">
                <a16:creationId xmlns:a16="http://schemas.microsoft.com/office/drawing/2014/main" id="{E91CE4F5-07D6-5B2C-E774-C1AE3B7D357C}"/>
              </a:ext>
            </a:extLst>
          </p:cNvPr>
          <p:cNvSpPr>
            <a:spLocks noGrp="1"/>
          </p:cNvSpPr>
          <p:nvPr>
            <p:ph type="sldNum" sz="quarter" idx="12"/>
          </p:nvPr>
        </p:nvSpPr>
        <p:spPr/>
        <p:txBody>
          <a:bodyPr/>
          <a:lstStyle/>
          <a:p>
            <a:fld id="{8ACEFDFC-287E-0A4D-81A7-6CC8C070690D}" type="slidenum">
              <a:rPr lang="nb-NO" smtClean="0"/>
              <a:t>13</a:t>
            </a:fld>
            <a:endParaRPr lang="nb-NO"/>
          </a:p>
        </p:txBody>
      </p:sp>
      <p:pic>
        <p:nvPicPr>
          <p:cNvPr id="7" name="Bilde 6">
            <a:extLst>
              <a:ext uri="{FF2B5EF4-FFF2-40B4-BE49-F238E27FC236}">
                <a16:creationId xmlns:a16="http://schemas.microsoft.com/office/drawing/2014/main" id="{A84C17B8-DCC6-EA4B-A74D-23A110E8213B}"/>
              </a:ext>
            </a:extLst>
          </p:cNvPr>
          <p:cNvPicPr>
            <a:picLocks noChangeAspect="1"/>
          </p:cNvPicPr>
          <p:nvPr/>
        </p:nvPicPr>
        <p:blipFill>
          <a:blip r:embed="rId2"/>
          <a:stretch>
            <a:fillRect/>
          </a:stretch>
        </p:blipFill>
        <p:spPr>
          <a:xfrm>
            <a:off x="695325" y="1399533"/>
            <a:ext cx="1001477" cy="668486"/>
          </a:xfrm>
          <a:prstGeom prst="rect">
            <a:avLst/>
          </a:prstGeom>
        </p:spPr>
      </p:pic>
      <p:pic>
        <p:nvPicPr>
          <p:cNvPr id="8" name="Bilde 7">
            <a:extLst>
              <a:ext uri="{FF2B5EF4-FFF2-40B4-BE49-F238E27FC236}">
                <a16:creationId xmlns:a16="http://schemas.microsoft.com/office/drawing/2014/main" id="{AFA10EE0-95F0-1A60-14E6-042FA7D396D4}"/>
              </a:ext>
            </a:extLst>
          </p:cNvPr>
          <p:cNvPicPr>
            <a:picLocks noChangeAspect="1"/>
          </p:cNvPicPr>
          <p:nvPr/>
        </p:nvPicPr>
        <p:blipFill>
          <a:blip r:embed="rId3"/>
          <a:stretch>
            <a:fillRect/>
          </a:stretch>
        </p:blipFill>
        <p:spPr>
          <a:xfrm>
            <a:off x="6186738" y="1394860"/>
            <a:ext cx="1193388" cy="677831"/>
          </a:xfrm>
          <a:prstGeom prst="rect">
            <a:avLst/>
          </a:prstGeom>
        </p:spPr>
      </p:pic>
      <p:sp>
        <p:nvSpPr>
          <p:cNvPr id="11" name="Plassholder for innhold 6">
            <a:extLst>
              <a:ext uri="{FF2B5EF4-FFF2-40B4-BE49-F238E27FC236}">
                <a16:creationId xmlns:a16="http://schemas.microsoft.com/office/drawing/2014/main" id="{D89A254C-94F1-6CA0-594A-A251B751E57F}"/>
              </a:ext>
            </a:extLst>
          </p:cNvPr>
          <p:cNvSpPr txBox="1">
            <a:spLocks/>
          </p:cNvSpPr>
          <p:nvPr/>
        </p:nvSpPr>
        <p:spPr>
          <a:xfrm>
            <a:off x="1730168" y="1410228"/>
            <a:ext cx="5181600" cy="4060826"/>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2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1" dirty="0"/>
              <a:t>FO- bygget</a:t>
            </a:r>
            <a:br>
              <a:rPr lang="nb-NO" b="1" dirty="0"/>
            </a:br>
            <a:endParaRPr lang="nb-NO" b="1" dirty="0"/>
          </a:p>
        </p:txBody>
      </p:sp>
      <p:sp>
        <p:nvSpPr>
          <p:cNvPr id="12" name="Plassholder for innhold 7">
            <a:extLst>
              <a:ext uri="{FF2B5EF4-FFF2-40B4-BE49-F238E27FC236}">
                <a16:creationId xmlns:a16="http://schemas.microsoft.com/office/drawing/2014/main" id="{E49AEED1-7DD7-90F5-5103-2D9CDE756D0A}"/>
              </a:ext>
            </a:extLst>
          </p:cNvPr>
          <p:cNvSpPr txBox="1">
            <a:spLocks/>
          </p:cNvSpPr>
          <p:nvPr/>
        </p:nvSpPr>
        <p:spPr>
          <a:xfrm>
            <a:off x="7466106" y="1393383"/>
            <a:ext cx="5181600" cy="4060826"/>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2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1" dirty="0"/>
              <a:t>Paviljong og trinnvis utbygging</a:t>
            </a:r>
          </a:p>
        </p:txBody>
      </p:sp>
    </p:spTree>
    <p:extLst>
      <p:ext uri="{BB962C8B-B14F-4D97-AF65-F5344CB8AC3E}">
        <p14:creationId xmlns:p14="http://schemas.microsoft.com/office/powerpoint/2010/main" val="313383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4B9D080-93B5-E070-36C8-F05B96C0E99B}"/>
              </a:ext>
            </a:extLst>
          </p:cNvPr>
          <p:cNvSpPr>
            <a:spLocks noGrp="1"/>
          </p:cNvSpPr>
          <p:nvPr>
            <p:ph type="title"/>
          </p:nvPr>
        </p:nvSpPr>
        <p:spPr/>
        <p:txBody>
          <a:bodyPr/>
          <a:lstStyle/>
          <a:p>
            <a:r>
              <a:rPr lang="nb-NO" dirty="0">
                <a:solidFill>
                  <a:srgbClr val="000000"/>
                </a:solidFill>
                <a:latin typeface="Calibri" panose="020F0502020204030204" pitchFamily="34" charset="0"/>
                <a:ea typeface="Calibri" panose="020F0502020204030204" pitchFamily="34" charset="0"/>
              </a:rPr>
              <a:t>Veien videre</a:t>
            </a:r>
            <a:endParaRPr lang="nb-NO" dirty="0"/>
          </a:p>
        </p:txBody>
      </p:sp>
      <p:sp>
        <p:nvSpPr>
          <p:cNvPr id="8" name="Plassholder for innhold 7">
            <a:extLst>
              <a:ext uri="{FF2B5EF4-FFF2-40B4-BE49-F238E27FC236}">
                <a16:creationId xmlns:a16="http://schemas.microsoft.com/office/drawing/2014/main" id="{2895016E-F4C0-8A88-0FD3-5A1562B1C743}"/>
              </a:ext>
            </a:extLst>
          </p:cNvPr>
          <p:cNvSpPr>
            <a:spLocks noGrp="1"/>
          </p:cNvSpPr>
          <p:nvPr>
            <p:ph sz="half" idx="1"/>
          </p:nvPr>
        </p:nvSpPr>
        <p:spPr/>
        <p:txBody>
          <a:bodyPr/>
          <a:lstStyle/>
          <a:p>
            <a:pPr marL="215900" indent="-215900"/>
            <a:r>
              <a:rPr lang="nb-NO" dirty="0">
                <a:solidFill>
                  <a:srgbClr val="000000"/>
                </a:solidFill>
                <a:latin typeface="Calibri"/>
                <a:ea typeface="Calibri" panose="020F0502020204030204" pitchFamily="34" charset="0"/>
                <a:cs typeface="Calibri"/>
              </a:rPr>
              <a:t>Vi jobber kontinuerlig med å sikre framdriften for byggeprosjektet på Lilleborg skole </a:t>
            </a:r>
          </a:p>
          <a:p>
            <a:pPr marL="215900" indent="-215900"/>
            <a:r>
              <a:rPr lang="nb-NO" dirty="0">
                <a:solidFill>
                  <a:srgbClr val="000000"/>
                </a:solidFill>
                <a:latin typeface="Calibri"/>
                <a:ea typeface="Calibri" panose="020F0502020204030204" pitchFamily="34" charset="0"/>
                <a:cs typeface="Calibri"/>
              </a:rPr>
              <a:t>Det må leies arealer til kroppsøving i </a:t>
            </a:r>
            <a:r>
              <a:rPr lang="nb-NO" dirty="0" err="1">
                <a:solidFill>
                  <a:srgbClr val="000000"/>
                </a:solidFill>
                <a:latin typeface="Calibri"/>
                <a:ea typeface="Calibri" panose="020F0502020204030204" pitchFamily="34" charset="0"/>
                <a:cs typeface="Calibri"/>
              </a:rPr>
              <a:t>Njårdhallen</a:t>
            </a:r>
            <a:r>
              <a:rPr lang="nb-NO" dirty="0">
                <a:solidFill>
                  <a:srgbClr val="000000"/>
                </a:solidFill>
                <a:latin typeface="Calibri"/>
                <a:ea typeface="Calibri" panose="020F0502020204030204" pitchFamily="34" charset="0"/>
                <a:cs typeface="Calibri"/>
              </a:rPr>
              <a:t> og/eller </a:t>
            </a:r>
            <a:r>
              <a:rPr lang="nb-NO" dirty="0" err="1">
                <a:solidFill>
                  <a:srgbClr val="000000"/>
                </a:solidFill>
                <a:latin typeface="Calibri"/>
                <a:ea typeface="Calibri" panose="020F0502020204030204" pitchFamily="34" charset="0"/>
                <a:cs typeface="Calibri"/>
              </a:rPr>
              <a:t>Heminghallen</a:t>
            </a:r>
            <a:r>
              <a:rPr lang="nb-NO" dirty="0">
                <a:solidFill>
                  <a:srgbClr val="000000"/>
                </a:solidFill>
                <a:latin typeface="Calibri"/>
                <a:ea typeface="Calibri" panose="020F0502020204030204" pitchFamily="34" charset="0"/>
                <a:cs typeface="Calibri"/>
              </a:rPr>
              <a:t>. Dette løses i dialog med skolen. Det finnes to fine elevgarderober i FO-bygget og gode muligheter for utegym</a:t>
            </a:r>
          </a:p>
          <a:p>
            <a:pPr marL="215900" indent="-215900"/>
            <a:r>
              <a:rPr lang="nb-NO" dirty="0">
                <a:solidFill>
                  <a:srgbClr val="000000"/>
                </a:solidFill>
                <a:latin typeface="Calibri"/>
                <a:ea typeface="Calibri" panose="020F0502020204030204" pitchFamily="34" charset="0"/>
                <a:cs typeface="Calibri"/>
              </a:rPr>
              <a:t>Elevene må få transport til FO. Vi ønsker medvirkning fra skolen og foresatt på hvordan dette kan løses på best måte. Det kan leies inn faste busser, elevene kan få årskort på Ruter, kanskje ulike løsninger?</a:t>
            </a:r>
          </a:p>
          <a:p>
            <a:pPr marL="0" indent="0">
              <a:buNone/>
            </a:pPr>
            <a:endParaRPr lang="nb-NO"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15900" indent="-215900"/>
            <a:endParaRPr lang="nb-NO" dirty="0"/>
          </a:p>
        </p:txBody>
      </p:sp>
      <p:pic>
        <p:nvPicPr>
          <p:cNvPr id="3" name="Plassholder for innhold 2">
            <a:extLst>
              <a:ext uri="{FF2B5EF4-FFF2-40B4-BE49-F238E27FC236}">
                <a16:creationId xmlns:a16="http://schemas.microsoft.com/office/drawing/2014/main" id="{A25A7553-CCD3-909A-EBAF-AFF641A6238E}"/>
              </a:ext>
            </a:extLst>
          </p:cNvPr>
          <p:cNvPicPr>
            <a:picLocks noGrp="1" noChangeAspect="1"/>
          </p:cNvPicPr>
          <p:nvPr>
            <p:ph sz="half" idx="2"/>
          </p:nvPr>
        </p:nvPicPr>
        <p:blipFill>
          <a:blip r:embed="rId2"/>
          <a:stretch>
            <a:fillRect/>
          </a:stretch>
        </p:blipFill>
        <p:spPr>
          <a:xfrm>
            <a:off x="6315075" y="2467851"/>
            <a:ext cx="5181600" cy="3189123"/>
          </a:xfrm>
          <a:prstGeom prst="rect">
            <a:avLst/>
          </a:prstGeom>
        </p:spPr>
      </p:pic>
      <p:sp>
        <p:nvSpPr>
          <p:cNvPr id="5" name="Plassholder for dato 4">
            <a:extLst>
              <a:ext uri="{FF2B5EF4-FFF2-40B4-BE49-F238E27FC236}">
                <a16:creationId xmlns:a16="http://schemas.microsoft.com/office/drawing/2014/main" id="{9D54B3C0-B78A-70B6-4CAB-32CC486E766E}"/>
              </a:ext>
            </a:extLst>
          </p:cNvPr>
          <p:cNvSpPr>
            <a:spLocks noGrp="1"/>
          </p:cNvSpPr>
          <p:nvPr>
            <p:ph type="dt" sz="half" idx="10"/>
          </p:nvPr>
        </p:nvSpPr>
        <p:spPr/>
        <p:txBody>
          <a:bodyPr/>
          <a:lstStyle/>
          <a:p>
            <a:fld id="{81931E7B-50BA-9449-91F9-9A9201D90364}" type="datetime1">
              <a:rPr lang="nb-NO" smtClean="0"/>
              <a:t>05.11.2024</a:t>
            </a:fld>
            <a:endParaRPr lang="nb-NO"/>
          </a:p>
        </p:txBody>
      </p:sp>
      <p:sp>
        <p:nvSpPr>
          <p:cNvPr id="6" name="Plassholder for lysbildenummer 5">
            <a:extLst>
              <a:ext uri="{FF2B5EF4-FFF2-40B4-BE49-F238E27FC236}">
                <a16:creationId xmlns:a16="http://schemas.microsoft.com/office/drawing/2014/main" id="{AB9781C9-1C38-93AF-0DE1-7205D7B1C53A}"/>
              </a:ext>
            </a:extLst>
          </p:cNvPr>
          <p:cNvSpPr>
            <a:spLocks noGrp="1"/>
          </p:cNvSpPr>
          <p:nvPr>
            <p:ph type="sldNum" sz="quarter" idx="12"/>
          </p:nvPr>
        </p:nvSpPr>
        <p:spPr/>
        <p:txBody>
          <a:bodyPr/>
          <a:lstStyle/>
          <a:p>
            <a:fld id="{8ACEFDFC-287E-0A4D-81A7-6CC8C070690D}" type="slidenum">
              <a:rPr lang="nb-NO" smtClean="0"/>
              <a:t>14</a:t>
            </a:fld>
            <a:endParaRPr lang="nb-NO"/>
          </a:p>
        </p:txBody>
      </p:sp>
    </p:spTree>
    <p:extLst>
      <p:ext uri="{BB962C8B-B14F-4D97-AF65-F5344CB8AC3E}">
        <p14:creationId xmlns:p14="http://schemas.microsoft.com/office/powerpoint/2010/main" val="324166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4A2A23-A3AA-0AD3-0239-41515E9A30EC}"/>
              </a:ext>
            </a:extLst>
          </p:cNvPr>
          <p:cNvSpPr>
            <a:spLocks noGrp="1"/>
          </p:cNvSpPr>
          <p:nvPr>
            <p:ph type="title"/>
          </p:nvPr>
        </p:nvSpPr>
        <p:spPr/>
        <p:txBody>
          <a:bodyPr/>
          <a:lstStyle/>
          <a:p>
            <a:r>
              <a:rPr lang="nb-NO" dirty="0"/>
              <a:t>Prosjektgruppe</a:t>
            </a:r>
          </a:p>
        </p:txBody>
      </p:sp>
      <p:sp>
        <p:nvSpPr>
          <p:cNvPr id="3" name="Plassholder for innhold 2">
            <a:extLst>
              <a:ext uri="{FF2B5EF4-FFF2-40B4-BE49-F238E27FC236}">
                <a16:creationId xmlns:a16="http://schemas.microsoft.com/office/drawing/2014/main" id="{EDB0626A-70CC-F48E-1C8C-0F689714CC94}"/>
              </a:ext>
            </a:extLst>
          </p:cNvPr>
          <p:cNvSpPr>
            <a:spLocks noGrp="1"/>
          </p:cNvSpPr>
          <p:nvPr>
            <p:ph sz="half" idx="1"/>
          </p:nvPr>
        </p:nvSpPr>
        <p:spPr/>
        <p:txBody>
          <a:bodyPr/>
          <a:lstStyle/>
          <a:p>
            <a:r>
              <a:rPr lang="nb-NO" dirty="0"/>
              <a:t>Prosjektutvikler Oslobygg</a:t>
            </a:r>
          </a:p>
          <a:p>
            <a:r>
              <a:rPr lang="nb-NO"/>
              <a:t>Prosjektleder Oslobygg</a:t>
            </a:r>
            <a:endParaRPr lang="nb-NO" dirty="0"/>
          </a:p>
          <a:p>
            <a:r>
              <a:rPr lang="nb-NO" dirty="0"/>
              <a:t>Prosjektansvarlig Utdanningsetaten</a:t>
            </a:r>
          </a:p>
          <a:p>
            <a:endParaRPr lang="nb-NO" dirty="0"/>
          </a:p>
        </p:txBody>
      </p:sp>
      <p:sp>
        <p:nvSpPr>
          <p:cNvPr id="4" name="Plassholder for innhold 3">
            <a:extLst>
              <a:ext uri="{FF2B5EF4-FFF2-40B4-BE49-F238E27FC236}">
                <a16:creationId xmlns:a16="http://schemas.microsoft.com/office/drawing/2014/main" id="{CF1A92AB-6498-3737-FD00-51660B116B0F}"/>
              </a:ext>
            </a:extLst>
          </p:cNvPr>
          <p:cNvSpPr>
            <a:spLocks noGrp="1"/>
          </p:cNvSpPr>
          <p:nvPr>
            <p:ph sz="half" idx="2"/>
          </p:nvPr>
        </p:nvSpPr>
        <p:spPr/>
        <p:txBody>
          <a:bodyPr/>
          <a:lstStyle/>
          <a:p>
            <a:r>
              <a:rPr lang="nb-NO" dirty="0"/>
              <a:t>Håkon Garnes</a:t>
            </a:r>
          </a:p>
          <a:p>
            <a:r>
              <a:rPr lang="nb-NO" dirty="0"/>
              <a:t>Dag Halse Øverbakke</a:t>
            </a:r>
          </a:p>
          <a:p>
            <a:r>
              <a:rPr lang="nb-NO" dirty="0"/>
              <a:t>Cathrine Juul, </a:t>
            </a:r>
            <a:r>
              <a:rPr lang="nb-NO" dirty="0">
                <a:hlinkClick r:id="rId2"/>
              </a:rPr>
              <a:t>cathrine.juul@oslokolen.no</a:t>
            </a:r>
            <a:endParaRPr lang="nb-NO" dirty="0"/>
          </a:p>
        </p:txBody>
      </p:sp>
      <p:sp>
        <p:nvSpPr>
          <p:cNvPr id="5" name="Plassholder for dato 4">
            <a:extLst>
              <a:ext uri="{FF2B5EF4-FFF2-40B4-BE49-F238E27FC236}">
                <a16:creationId xmlns:a16="http://schemas.microsoft.com/office/drawing/2014/main" id="{C27AD48D-2323-5412-62BB-9E291429B847}"/>
              </a:ext>
            </a:extLst>
          </p:cNvPr>
          <p:cNvSpPr>
            <a:spLocks noGrp="1"/>
          </p:cNvSpPr>
          <p:nvPr>
            <p:ph type="dt" sz="half" idx="10"/>
          </p:nvPr>
        </p:nvSpPr>
        <p:spPr/>
        <p:txBody>
          <a:bodyPr/>
          <a:lstStyle/>
          <a:p>
            <a:fld id="{81931E7B-50BA-9449-91F9-9A9201D90364}" type="datetime1">
              <a:rPr lang="nb-NO" smtClean="0"/>
              <a:t>05.11.2024</a:t>
            </a:fld>
            <a:endParaRPr lang="nb-NO"/>
          </a:p>
        </p:txBody>
      </p:sp>
      <p:sp>
        <p:nvSpPr>
          <p:cNvPr id="6" name="Plassholder for lysbildenummer 5">
            <a:extLst>
              <a:ext uri="{FF2B5EF4-FFF2-40B4-BE49-F238E27FC236}">
                <a16:creationId xmlns:a16="http://schemas.microsoft.com/office/drawing/2014/main" id="{CBBD1666-817C-02CC-C6F8-B2348105AD38}"/>
              </a:ext>
            </a:extLst>
          </p:cNvPr>
          <p:cNvSpPr>
            <a:spLocks noGrp="1"/>
          </p:cNvSpPr>
          <p:nvPr>
            <p:ph type="sldNum" sz="quarter" idx="12"/>
          </p:nvPr>
        </p:nvSpPr>
        <p:spPr/>
        <p:txBody>
          <a:bodyPr/>
          <a:lstStyle/>
          <a:p>
            <a:fld id="{8ACEFDFC-287E-0A4D-81A7-6CC8C070690D}" type="slidenum">
              <a:rPr lang="nb-NO" smtClean="0"/>
              <a:t>15</a:t>
            </a:fld>
            <a:endParaRPr lang="nb-NO"/>
          </a:p>
        </p:txBody>
      </p:sp>
    </p:spTree>
    <p:extLst>
      <p:ext uri="{BB962C8B-B14F-4D97-AF65-F5344CB8AC3E}">
        <p14:creationId xmlns:p14="http://schemas.microsoft.com/office/powerpoint/2010/main" val="191833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4ACA87D5-CDFF-BE84-9116-63D15A0DAB6D}"/>
              </a:ext>
            </a:extLst>
          </p:cNvPr>
          <p:cNvSpPr>
            <a:spLocks noGrp="1"/>
          </p:cNvSpPr>
          <p:nvPr>
            <p:ph type="title"/>
          </p:nvPr>
        </p:nvSpPr>
        <p:spPr/>
        <p:txBody>
          <a:bodyPr/>
          <a:lstStyle/>
          <a:p>
            <a:r>
              <a:rPr lang="nb-NO" dirty="0"/>
              <a:t>Agenda</a:t>
            </a:r>
          </a:p>
        </p:txBody>
      </p:sp>
      <p:sp>
        <p:nvSpPr>
          <p:cNvPr id="10" name="Plassholder for innhold 9">
            <a:extLst>
              <a:ext uri="{FF2B5EF4-FFF2-40B4-BE49-F238E27FC236}">
                <a16:creationId xmlns:a16="http://schemas.microsoft.com/office/drawing/2014/main" id="{19E74941-7920-6270-4104-1BBF49710719}"/>
              </a:ext>
            </a:extLst>
          </p:cNvPr>
          <p:cNvSpPr>
            <a:spLocks noGrp="1"/>
          </p:cNvSpPr>
          <p:nvPr>
            <p:ph idx="1"/>
          </p:nvPr>
        </p:nvSpPr>
        <p:spPr/>
        <p:txBody>
          <a:bodyPr/>
          <a:lstStyle/>
          <a:p>
            <a:r>
              <a:rPr lang="nb-NO" dirty="0"/>
              <a:t>Ny Midtstuen skole</a:t>
            </a:r>
          </a:p>
          <a:p>
            <a:r>
              <a:rPr lang="nb-NO" dirty="0"/>
              <a:t>Midlertidighet i byggeperioden</a:t>
            </a:r>
          </a:p>
        </p:txBody>
      </p:sp>
      <p:sp>
        <p:nvSpPr>
          <p:cNvPr id="4" name="Plassholder for dato 3">
            <a:extLst>
              <a:ext uri="{FF2B5EF4-FFF2-40B4-BE49-F238E27FC236}">
                <a16:creationId xmlns:a16="http://schemas.microsoft.com/office/drawing/2014/main" id="{0ED29D45-9AC7-2589-372C-5C4357142760}"/>
              </a:ext>
            </a:extLst>
          </p:cNvPr>
          <p:cNvSpPr>
            <a:spLocks noGrp="1"/>
          </p:cNvSpPr>
          <p:nvPr>
            <p:ph type="dt" sz="half" idx="10"/>
          </p:nvPr>
        </p:nvSpPr>
        <p:spPr/>
        <p:txBody>
          <a:bodyPr/>
          <a:lstStyle/>
          <a:p>
            <a:fld id="{F641A862-612A-7D45-A0ED-07030570FC13}" type="datetime1">
              <a:rPr lang="nb-NO" smtClean="0"/>
              <a:t>05.11.2024</a:t>
            </a:fld>
            <a:endParaRPr lang="nb-NO"/>
          </a:p>
        </p:txBody>
      </p:sp>
      <p:sp>
        <p:nvSpPr>
          <p:cNvPr id="5" name="Plassholder for lysbildenummer 4">
            <a:extLst>
              <a:ext uri="{FF2B5EF4-FFF2-40B4-BE49-F238E27FC236}">
                <a16:creationId xmlns:a16="http://schemas.microsoft.com/office/drawing/2014/main" id="{FC40CAD0-5C9A-6409-4DE0-14E4C4F495D3}"/>
              </a:ext>
            </a:extLst>
          </p:cNvPr>
          <p:cNvSpPr>
            <a:spLocks noGrp="1"/>
          </p:cNvSpPr>
          <p:nvPr>
            <p:ph type="sldNum" sz="quarter" idx="12"/>
          </p:nvPr>
        </p:nvSpPr>
        <p:spPr/>
        <p:txBody>
          <a:bodyPr/>
          <a:lstStyle/>
          <a:p>
            <a:fld id="{8ACEFDFC-287E-0A4D-81A7-6CC8C070690D}" type="slidenum">
              <a:rPr lang="nb-NO" smtClean="0"/>
              <a:t>2</a:t>
            </a:fld>
            <a:endParaRPr lang="nb-NO"/>
          </a:p>
        </p:txBody>
      </p:sp>
    </p:spTree>
    <p:extLst>
      <p:ext uri="{BB962C8B-B14F-4D97-AF65-F5344CB8AC3E}">
        <p14:creationId xmlns:p14="http://schemas.microsoft.com/office/powerpoint/2010/main" val="127246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CF2758E-B3E4-0C51-EF04-22C2307974AE}"/>
              </a:ext>
            </a:extLst>
          </p:cNvPr>
          <p:cNvSpPr>
            <a:spLocks noGrp="1"/>
          </p:cNvSpPr>
          <p:nvPr>
            <p:ph type="dt" sz="half" idx="10"/>
          </p:nvPr>
        </p:nvSpPr>
        <p:spPr/>
        <p:txBody>
          <a:bodyPr/>
          <a:lstStyle/>
          <a:p>
            <a:fld id="{4CD1A60D-DB44-0749-AE29-4712892B2B84}" type="datetime1">
              <a:rPr lang="nb-NO" smtClean="0"/>
              <a:t>05.11.2024</a:t>
            </a:fld>
            <a:endParaRPr lang="nb-NO"/>
          </a:p>
        </p:txBody>
      </p:sp>
      <p:sp>
        <p:nvSpPr>
          <p:cNvPr id="3" name="Plassholder for lysbildenummer 2">
            <a:extLst>
              <a:ext uri="{FF2B5EF4-FFF2-40B4-BE49-F238E27FC236}">
                <a16:creationId xmlns:a16="http://schemas.microsoft.com/office/drawing/2014/main" id="{E7F9E8CF-4C6F-AEB5-526C-E9C1B1D07247}"/>
              </a:ext>
            </a:extLst>
          </p:cNvPr>
          <p:cNvSpPr>
            <a:spLocks noGrp="1"/>
          </p:cNvSpPr>
          <p:nvPr>
            <p:ph type="sldNum" sz="quarter" idx="12"/>
          </p:nvPr>
        </p:nvSpPr>
        <p:spPr/>
        <p:txBody>
          <a:bodyPr/>
          <a:lstStyle/>
          <a:p>
            <a:fld id="{8ACEFDFC-287E-0A4D-81A7-6CC8C070690D}" type="slidenum">
              <a:rPr lang="nb-NO" smtClean="0"/>
              <a:t>3</a:t>
            </a:fld>
            <a:endParaRPr lang="nb-NO"/>
          </a:p>
        </p:txBody>
      </p:sp>
      <p:pic>
        <p:nvPicPr>
          <p:cNvPr id="5" name="Bilde 4">
            <a:extLst>
              <a:ext uri="{FF2B5EF4-FFF2-40B4-BE49-F238E27FC236}">
                <a16:creationId xmlns:a16="http://schemas.microsoft.com/office/drawing/2014/main" id="{01D15B37-B542-5084-AD18-A5C3FA8A7AD0}"/>
              </a:ext>
            </a:extLst>
          </p:cNvPr>
          <p:cNvPicPr>
            <a:picLocks noChangeAspect="1"/>
          </p:cNvPicPr>
          <p:nvPr/>
        </p:nvPicPr>
        <p:blipFill>
          <a:blip r:embed="rId2"/>
          <a:stretch>
            <a:fillRect/>
          </a:stretch>
        </p:blipFill>
        <p:spPr>
          <a:xfrm>
            <a:off x="1166848" y="1"/>
            <a:ext cx="10131882" cy="6757738"/>
          </a:xfrm>
          <a:prstGeom prst="rect">
            <a:avLst/>
          </a:prstGeom>
        </p:spPr>
      </p:pic>
    </p:spTree>
    <p:extLst>
      <p:ext uri="{BB962C8B-B14F-4D97-AF65-F5344CB8AC3E}">
        <p14:creationId xmlns:p14="http://schemas.microsoft.com/office/powerpoint/2010/main" val="189218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0631193-6F2B-4761-2F2B-CEB5B2553575}"/>
              </a:ext>
            </a:extLst>
          </p:cNvPr>
          <p:cNvSpPr>
            <a:spLocks noGrp="1"/>
          </p:cNvSpPr>
          <p:nvPr>
            <p:ph type="title"/>
          </p:nvPr>
        </p:nvSpPr>
        <p:spPr>
          <a:xfrm>
            <a:off x="695325" y="720002"/>
            <a:ext cx="10801349" cy="792276"/>
          </a:xfrm>
        </p:spPr>
        <p:txBody>
          <a:bodyPr/>
          <a:lstStyle/>
          <a:p>
            <a:r>
              <a:rPr lang="nb-NO" dirty="0"/>
              <a:t>Utvidelse og rehabilitering </a:t>
            </a:r>
          </a:p>
        </p:txBody>
      </p:sp>
      <p:sp>
        <p:nvSpPr>
          <p:cNvPr id="7" name="Plassholder for innhold 6">
            <a:extLst>
              <a:ext uri="{FF2B5EF4-FFF2-40B4-BE49-F238E27FC236}">
                <a16:creationId xmlns:a16="http://schemas.microsoft.com/office/drawing/2014/main" id="{3829B625-3101-EF92-2FB2-B3B443F7851E}"/>
              </a:ext>
            </a:extLst>
          </p:cNvPr>
          <p:cNvSpPr>
            <a:spLocks noGrp="1"/>
          </p:cNvSpPr>
          <p:nvPr>
            <p:ph sz="half" idx="1"/>
          </p:nvPr>
        </p:nvSpPr>
        <p:spPr/>
        <p:txBody>
          <a:bodyPr/>
          <a:lstStyle/>
          <a:p>
            <a:r>
              <a:rPr lang="nb-NO" dirty="0"/>
              <a:t>Skolen utvides fra 6 til 8 paralleller</a:t>
            </a:r>
          </a:p>
          <a:p>
            <a:r>
              <a:rPr lang="nb-NO" dirty="0"/>
              <a:t>Spesialavdelingen utvides til totalt 16 </a:t>
            </a:r>
            <a:r>
              <a:rPr lang="nb-NO" dirty="0" err="1"/>
              <a:t>byomfattende</a:t>
            </a:r>
            <a:r>
              <a:rPr lang="nb-NO" dirty="0"/>
              <a:t> plasser for elever med autisme</a:t>
            </a:r>
          </a:p>
          <a:p>
            <a:r>
              <a:rPr lang="nb-NO" dirty="0"/>
              <a:t>Eksisterende skoleanlegg har behov for rehabilitering</a:t>
            </a:r>
          </a:p>
          <a:p>
            <a:r>
              <a:rPr lang="nb-NO" dirty="0"/>
              <a:t>Deler av skoleanlegget mot parkeringsplassen rives og erstattes med nybygg</a:t>
            </a:r>
          </a:p>
        </p:txBody>
      </p:sp>
      <p:sp>
        <p:nvSpPr>
          <p:cNvPr id="8" name="Plassholder for innhold 7">
            <a:extLst>
              <a:ext uri="{FF2B5EF4-FFF2-40B4-BE49-F238E27FC236}">
                <a16:creationId xmlns:a16="http://schemas.microsoft.com/office/drawing/2014/main" id="{6F9AFE6D-CDC1-73F3-2ED6-1ED364B8AC04}"/>
              </a:ext>
            </a:extLst>
          </p:cNvPr>
          <p:cNvSpPr>
            <a:spLocks noGrp="1"/>
          </p:cNvSpPr>
          <p:nvPr>
            <p:ph sz="half" idx="2"/>
          </p:nvPr>
        </p:nvSpPr>
        <p:spPr/>
        <p:txBody>
          <a:bodyPr/>
          <a:lstStyle/>
          <a:p>
            <a:r>
              <a:rPr lang="nb-NO" dirty="0"/>
              <a:t>To nabotomter innlemmes i anlegget, den ene tomten reguleres til fremtidig barnehage</a:t>
            </a:r>
          </a:p>
          <a:p>
            <a:r>
              <a:rPr lang="nb-NO" dirty="0"/>
              <a:t>Verksted og garasjen til Bymiljøetaten flyttes til Nordberg, dette er under oppføring</a:t>
            </a:r>
          </a:p>
          <a:p>
            <a:r>
              <a:rPr lang="nb-NO" dirty="0"/>
              <a:t>Magasinbygget på nabotomten er under </a:t>
            </a:r>
            <a:r>
              <a:rPr lang="nb-NO" dirty="0" err="1"/>
              <a:t>riving</a:t>
            </a:r>
            <a:endParaRPr lang="nb-NO" dirty="0"/>
          </a:p>
        </p:txBody>
      </p:sp>
      <p:sp>
        <p:nvSpPr>
          <p:cNvPr id="3" name="Plassholder for dato 2">
            <a:extLst>
              <a:ext uri="{FF2B5EF4-FFF2-40B4-BE49-F238E27FC236}">
                <a16:creationId xmlns:a16="http://schemas.microsoft.com/office/drawing/2014/main" id="{1957D11A-1F6E-577F-4CA4-F99CBB8751A2}"/>
              </a:ext>
            </a:extLst>
          </p:cNvPr>
          <p:cNvSpPr>
            <a:spLocks noGrp="1"/>
          </p:cNvSpPr>
          <p:nvPr>
            <p:ph type="dt" sz="half" idx="10"/>
          </p:nvPr>
        </p:nvSpPr>
        <p:spPr/>
        <p:txBody>
          <a:bodyPr/>
          <a:lstStyle/>
          <a:p>
            <a:fld id="{10D617A1-83E2-5344-8976-17361E42FD8B}" type="datetime1">
              <a:rPr lang="nb-NO" smtClean="0"/>
              <a:t>05.11.2024</a:t>
            </a:fld>
            <a:endParaRPr lang="nb-NO"/>
          </a:p>
        </p:txBody>
      </p:sp>
      <p:sp>
        <p:nvSpPr>
          <p:cNvPr id="4" name="Plassholder for lysbildenummer 3">
            <a:extLst>
              <a:ext uri="{FF2B5EF4-FFF2-40B4-BE49-F238E27FC236}">
                <a16:creationId xmlns:a16="http://schemas.microsoft.com/office/drawing/2014/main" id="{AE8CDF6B-F68C-9FE9-5ADA-7E0D0B77F0F6}"/>
              </a:ext>
            </a:extLst>
          </p:cNvPr>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95676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4D6785F-74F8-05D0-DA63-1F3C307D342E}"/>
              </a:ext>
            </a:extLst>
          </p:cNvPr>
          <p:cNvSpPr>
            <a:spLocks noGrp="1"/>
          </p:cNvSpPr>
          <p:nvPr>
            <p:ph type="dt" sz="half" idx="10"/>
          </p:nvPr>
        </p:nvSpPr>
        <p:spPr/>
        <p:txBody>
          <a:bodyPr/>
          <a:lstStyle/>
          <a:p>
            <a:fld id="{4CD1A60D-DB44-0749-AE29-4712892B2B84}" type="datetime1">
              <a:rPr lang="nb-NO" smtClean="0"/>
              <a:t>05.11.2024</a:t>
            </a:fld>
            <a:endParaRPr lang="nb-NO"/>
          </a:p>
        </p:txBody>
      </p:sp>
      <p:sp>
        <p:nvSpPr>
          <p:cNvPr id="3" name="Plassholder for lysbildenummer 2">
            <a:extLst>
              <a:ext uri="{FF2B5EF4-FFF2-40B4-BE49-F238E27FC236}">
                <a16:creationId xmlns:a16="http://schemas.microsoft.com/office/drawing/2014/main" id="{B1CF804D-2EA1-19FF-A491-1C547175ED49}"/>
              </a:ext>
            </a:extLst>
          </p:cNvPr>
          <p:cNvSpPr>
            <a:spLocks noGrp="1"/>
          </p:cNvSpPr>
          <p:nvPr>
            <p:ph type="sldNum" sz="quarter" idx="12"/>
          </p:nvPr>
        </p:nvSpPr>
        <p:spPr/>
        <p:txBody>
          <a:bodyPr/>
          <a:lstStyle/>
          <a:p>
            <a:fld id="{8ACEFDFC-287E-0A4D-81A7-6CC8C070690D}" type="slidenum">
              <a:rPr lang="nb-NO" smtClean="0"/>
              <a:t>5</a:t>
            </a:fld>
            <a:endParaRPr lang="nb-NO"/>
          </a:p>
        </p:txBody>
      </p:sp>
      <p:pic>
        <p:nvPicPr>
          <p:cNvPr id="5" name="Bilde 4">
            <a:extLst>
              <a:ext uri="{FF2B5EF4-FFF2-40B4-BE49-F238E27FC236}">
                <a16:creationId xmlns:a16="http://schemas.microsoft.com/office/drawing/2014/main" id="{6807BD64-D961-14C1-833C-F2BAEDACCF4D}"/>
              </a:ext>
            </a:extLst>
          </p:cNvPr>
          <p:cNvPicPr>
            <a:picLocks noChangeAspect="1"/>
          </p:cNvPicPr>
          <p:nvPr/>
        </p:nvPicPr>
        <p:blipFill>
          <a:blip r:embed="rId2"/>
          <a:stretch>
            <a:fillRect/>
          </a:stretch>
        </p:blipFill>
        <p:spPr>
          <a:xfrm>
            <a:off x="2293495" y="-14834"/>
            <a:ext cx="6618265" cy="7137345"/>
          </a:xfrm>
          <a:prstGeom prst="rect">
            <a:avLst/>
          </a:prstGeom>
        </p:spPr>
      </p:pic>
    </p:spTree>
    <p:extLst>
      <p:ext uri="{BB962C8B-B14F-4D97-AF65-F5344CB8AC3E}">
        <p14:creationId xmlns:p14="http://schemas.microsoft.com/office/powerpoint/2010/main" val="2917969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7B8522A6-8AF5-891A-9860-A7DCD8CB9ECD}"/>
              </a:ext>
            </a:extLst>
          </p:cNvPr>
          <p:cNvSpPr>
            <a:spLocks noGrp="1"/>
          </p:cNvSpPr>
          <p:nvPr>
            <p:ph type="title"/>
          </p:nvPr>
        </p:nvSpPr>
        <p:spPr/>
        <p:txBody>
          <a:bodyPr/>
          <a:lstStyle/>
          <a:p>
            <a:r>
              <a:rPr lang="nb-NO" sz="4000" dirty="0"/>
              <a:t>Slik kan det bli</a:t>
            </a:r>
            <a:br>
              <a:rPr lang="nb-NO" dirty="0"/>
            </a:br>
            <a:endParaRPr lang="nb-NO" dirty="0"/>
          </a:p>
        </p:txBody>
      </p:sp>
      <p:sp>
        <p:nvSpPr>
          <p:cNvPr id="6" name="Plassholder for innhold 5">
            <a:extLst>
              <a:ext uri="{FF2B5EF4-FFF2-40B4-BE49-F238E27FC236}">
                <a16:creationId xmlns:a16="http://schemas.microsoft.com/office/drawing/2014/main" id="{661BAD05-CA77-4A3E-D562-B1FA652FC276}"/>
              </a:ext>
            </a:extLst>
          </p:cNvPr>
          <p:cNvSpPr>
            <a:spLocks noGrp="1"/>
          </p:cNvSpPr>
          <p:nvPr>
            <p:ph idx="1"/>
          </p:nvPr>
        </p:nvSpPr>
        <p:spPr/>
        <p:txBody>
          <a:bodyPr/>
          <a:lstStyle/>
          <a:p>
            <a:endParaRPr lang="nb-NO" dirty="0"/>
          </a:p>
        </p:txBody>
      </p:sp>
      <p:sp>
        <p:nvSpPr>
          <p:cNvPr id="2" name="Plassholder for dato 1">
            <a:extLst>
              <a:ext uri="{FF2B5EF4-FFF2-40B4-BE49-F238E27FC236}">
                <a16:creationId xmlns:a16="http://schemas.microsoft.com/office/drawing/2014/main" id="{02118A7D-0916-86C4-D205-1A0878CD70E0}"/>
              </a:ext>
            </a:extLst>
          </p:cNvPr>
          <p:cNvSpPr>
            <a:spLocks noGrp="1"/>
          </p:cNvSpPr>
          <p:nvPr>
            <p:ph type="dt" sz="half" idx="10"/>
          </p:nvPr>
        </p:nvSpPr>
        <p:spPr/>
        <p:txBody>
          <a:bodyPr/>
          <a:lstStyle/>
          <a:p>
            <a:fld id="{4CD1A60D-DB44-0749-AE29-4712892B2B84}" type="datetime1">
              <a:rPr lang="nb-NO" smtClean="0"/>
              <a:t>05.11.2024</a:t>
            </a:fld>
            <a:endParaRPr lang="nb-NO"/>
          </a:p>
        </p:txBody>
      </p:sp>
      <p:sp>
        <p:nvSpPr>
          <p:cNvPr id="3" name="Plassholder for lysbildenummer 2">
            <a:extLst>
              <a:ext uri="{FF2B5EF4-FFF2-40B4-BE49-F238E27FC236}">
                <a16:creationId xmlns:a16="http://schemas.microsoft.com/office/drawing/2014/main" id="{E9019F28-C054-07AB-EAAB-EE953E187A2D}"/>
              </a:ext>
            </a:extLst>
          </p:cNvPr>
          <p:cNvSpPr>
            <a:spLocks noGrp="1"/>
          </p:cNvSpPr>
          <p:nvPr>
            <p:ph type="sldNum" sz="quarter" idx="12"/>
          </p:nvPr>
        </p:nvSpPr>
        <p:spPr/>
        <p:txBody>
          <a:bodyPr/>
          <a:lstStyle/>
          <a:p>
            <a:fld id="{8ACEFDFC-287E-0A4D-81A7-6CC8C070690D}" type="slidenum">
              <a:rPr lang="nb-NO" smtClean="0"/>
              <a:t>6</a:t>
            </a:fld>
            <a:endParaRPr lang="nb-NO"/>
          </a:p>
        </p:txBody>
      </p:sp>
      <p:pic>
        <p:nvPicPr>
          <p:cNvPr id="5" name="Bilde 4">
            <a:extLst>
              <a:ext uri="{FF2B5EF4-FFF2-40B4-BE49-F238E27FC236}">
                <a16:creationId xmlns:a16="http://schemas.microsoft.com/office/drawing/2014/main" id="{1495EA79-3E50-41BD-8999-96ADC036DC12}"/>
              </a:ext>
            </a:extLst>
          </p:cNvPr>
          <p:cNvPicPr>
            <a:picLocks noChangeAspect="1"/>
          </p:cNvPicPr>
          <p:nvPr/>
        </p:nvPicPr>
        <p:blipFill>
          <a:blip r:embed="rId2"/>
          <a:stretch>
            <a:fillRect/>
          </a:stretch>
        </p:blipFill>
        <p:spPr>
          <a:xfrm>
            <a:off x="2372010" y="1280548"/>
            <a:ext cx="7231977" cy="5194366"/>
          </a:xfrm>
          <a:prstGeom prst="rect">
            <a:avLst/>
          </a:prstGeom>
        </p:spPr>
      </p:pic>
    </p:spTree>
    <p:extLst>
      <p:ext uri="{BB962C8B-B14F-4D97-AF65-F5344CB8AC3E}">
        <p14:creationId xmlns:p14="http://schemas.microsoft.com/office/powerpoint/2010/main" val="1755713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DB1E16DF-63A5-604C-9B36-4F18AB632B28}"/>
              </a:ext>
            </a:extLst>
          </p:cNvPr>
          <p:cNvPicPr>
            <a:picLocks noChangeAspect="1"/>
          </p:cNvPicPr>
          <p:nvPr/>
        </p:nvPicPr>
        <p:blipFill>
          <a:blip r:embed="rId2"/>
          <a:srcRect l="4732" r="21039"/>
          <a:stretch/>
        </p:blipFill>
        <p:spPr>
          <a:xfrm>
            <a:off x="20" y="10"/>
            <a:ext cx="12193180" cy="6857990"/>
          </a:xfrm>
          <a:prstGeom prst="rect">
            <a:avLst/>
          </a:prstGeom>
          <a:noFill/>
        </p:spPr>
      </p:pic>
      <p:sp>
        <p:nvSpPr>
          <p:cNvPr id="15" name="Title 2">
            <a:extLst>
              <a:ext uri="{FF2B5EF4-FFF2-40B4-BE49-F238E27FC236}">
                <a16:creationId xmlns:a16="http://schemas.microsoft.com/office/drawing/2014/main" id="{1E668BE7-3101-2F94-B2F7-B95D6076A70C}"/>
              </a:ext>
            </a:extLst>
          </p:cNvPr>
          <p:cNvSpPr>
            <a:spLocks noGrp="1"/>
          </p:cNvSpPr>
          <p:nvPr>
            <p:ph type="title"/>
          </p:nvPr>
        </p:nvSpPr>
        <p:spPr>
          <a:xfrm>
            <a:off x="695326" y="720001"/>
            <a:ext cx="9469438" cy="1311999"/>
          </a:xfrm>
        </p:spPr>
        <p:txBody>
          <a:bodyPr/>
          <a:lstStyle/>
          <a:p>
            <a:endParaRPr lang="en-US"/>
          </a:p>
        </p:txBody>
      </p:sp>
      <p:sp>
        <p:nvSpPr>
          <p:cNvPr id="4" name="Plassholder for dato 3">
            <a:extLst>
              <a:ext uri="{FF2B5EF4-FFF2-40B4-BE49-F238E27FC236}">
                <a16:creationId xmlns:a16="http://schemas.microsoft.com/office/drawing/2014/main" id="{8A3DD855-98AD-2B26-E14C-58B221963188}"/>
              </a:ext>
            </a:extLst>
          </p:cNvPr>
          <p:cNvSpPr>
            <a:spLocks noGrp="1"/>
          </p:cNvSpPr>
          <p:nvPr>
            <p:ph type="dt" sz="half" idx="10"/>
          </p:nvPr>
        </p:nvSpPr>
        <p:spPr>
          <a:xfrm>
            <a:off x="10156825" y="6292352"/>
            <a:ext cx="1339850" cy="365125"/>
          </a:xfrm>
        </p:spPr>
        <p:txBody>
          <a:bodyPr anchor="ctr">
            <a:normAutofit/>
          </a:bodyPr>
          <a:lstStyle/>
          <a:p>
            <a:pPr>
              <a:spcAft>
                <a:spcPts val="600"/>
              </a:spcAft>
            </a:pPr>
            <a:fld id="{F641A862-612A-7D45-A0ED-07030570FC13}" type="datetime1">
              <a:rPr lang="nb-NO" smtClean="0"/>
              <a:pPr>
                <a:spcAft>
                  <a:spcPts val="600"/>
                </a:spcAft>
              </a:pPr>
              <a:t>05.11.2024</a:t>
            </a:fld>
            <a:endParaRPr lang="nb-NO"/>
          </a:p>
        </p:txBody>
      </p:sp>
      <p:sp>
        <p:nvSpPr>
          <p:cNvPr id="5" name="Plassholder for lysbildenummer 4">
            <a:extLst>
              <a:ext uri="{FF2B5EF4-FFF2-40B4-BE49-F238E27FC236}">
                <a16:creationId xmlns:a16="http://schemas.microsoft.com/office/drawing/2014/main" id="{D27DE6FB-45B3-1576-1673-D32B3105C603}"/>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7</a:t>
            </a:fld>
            <a:endParaRPr lang="nb-NO"/>
          </a:p>
        </p:txBody>
      </p:sp>
      <p:sp>
        <p:nvSpPr>
          <p:cNvPr id="17" name="Text Placeholder 5">
            <a:extLst>
              <a:ext uri="{FF2B5EF4-FFF2-40B4-BE49-F238E27FC236}">
                <a16:creationId xmlns:a16="http://schemas.microsoft.com/office/drawing/2014/main" id="{22372518-C7A4-28C7-D8E1-3220C07965E6}"/>
              </a:ext>
            </a:extLst>
          </p:cNvPr>
          <p:cNvSpPr>
            <a:spLocks noGrp="1"/>
          </p:cNvSpPr>
          <p:nvPr>
            <p:ph type="body" sz="quarter" idx="21"/>
          </p:nvPr>
        </p:nvSpPr>
        <p:spPr>
          <a:xfrm>
            <a:off x="331200" y="6296400"/>
            <a:ext cx="687600" cy="360000"/>
          </a:xfrm>
        </p:spPr>
        <p:txBody>
          <a:bodyPr/>
          <a:lstStyle/>
          <a:p>
            <a:endParaRPr lang="en-US"/>
          </a:p>
        </p:txBody>
      </p:sp>
    </p:spTree>
    <p:extLst>
      <p:ext uri="{BB962C8B-B14F-4D97-AF65-F5344CB8AC3E}">
        <p14:creationId xmlns:p14="http://schemas.microsoft.com/office/powerpoint/2010/main" val="91477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E5BCA8AB-ADE5-8B19-F997-7EF819E197D9}"/>
              </a:ext>
            </a:extLst>
          </p:cNvPr>
          <p:cNvSpPr>
            <a:spLocks noGrp="1"/>
          </p:cNvSpPr>
          <p:nvPr>
            <p:ph type="dt" sz="half" idx="10"/>
          </p:nvPr>
        </p:nvSpPr>
        <p:spPr/>
        <p:txBody>
          <a:bodyPr/>
          <a:lstStyle/>
          <a:p>
            <a:fld id="{81931E7B-50BA-9449-91F9-9A9201D90364}" type="datetime1">
              <a:rPr lang="nb-NO" smtClean="0"/>
              <a:t>05.11.2024</a:t>
            </a:fld>
            <a:endParaRPr lang="nb-NO"/>
          </a:p>
        </p:txBody>
      </p:sp>
      <p:sp>
        <p:nvSpPr>
          <p:cNvPr id="6" name="Plassholder for lysbildenummer 5">
            <a:extLst>
              <a:ext uri="{FF2B5EF4-FFF2-40B4-BE49-F238E27FC236}">
                <a16:creationId xmlns:a16="http://schemas.microsoft.com/office/drawing/2014/main" id="{14BAFFF2-0A24-C416-8590-0586952D6711}"/>
              </a:ext>
            </a:extLst>
          </p:cNvPr>
          <p:cNvSpPr>
            <a:spLocks noGrp="1"/>
          </p:cNvSpPr>
          <p:nvPr>
            <p:ph type="sldNum" sz="quarter" idx="12"/>
          </p:nvPr>
        </p:nvSpPr>
        <p:spPr/>
        <p:txBody>
          <a:bodyPr/>
          <a:lstStyle/>
          <a:p>
            <a:fld id="{8ACEFDFC-287E-0A4D-81A7-6CC8C070690D}" type="slidenum">
              <a:rPr lang="nb-NO" smtClean="0"/>
              <a:t>8</a:t>
            </a:fld>
            <a:endParaRPr lang="nb-NO"/>
          </a:p>
        </p:txBody>
      </p:sp>
      <p:sp>
        <p:nvSpPr>
          <p:cNvPr id="7" name="Plassholder for bilde 6">
            <a:extLst>
              <a:ext uri="{FF2B5EF4-FFF2-40B4-BE49-F238E27FC236}">
                <a16:creationId xmlns:a16="http://schemas.microsoft.com/office/drawing/2014/main" id="{93EA3E98-F1F3-6BA7-CDEC-C3A8B2A6FCEC}"/>
              </a:ext>
            </a:extLst>
          </p:cNvPr>
          <p:cNvSpPr>
            <a:spLocks noGrp="1"/>
          </p:cNvSpPr>
          <p:nvPr>
            <p:ph idx="4294967295"/>
          </p:nvPr>
        </p:nvSpPr>
        <p:spPr>
          <a:xfrm>
            <a:off x="0" y="2032000"/>
            <a:ext cx="9469438" cy="4060825"/>
          </a:xfrm>
        </p:spPr>
        <p:txBody>
          <a:bodyPr/>
          <a:lstStyle/>
          <a:p>
            <a:pPr marL="0" indent="0" algn="ctr">
              <a:buNone/>
            </a:pPr>
            <a:endParaRPr lang="nb-NO" dirty="0"/>
          </a:p>
          <a:p>
            <a:pPr algn="ctr"/>
            <a:endParaRPr lang="nb-NO" dirty="0"/>
          </a:p>
        </p:txBody>
      </p:sp>
      <p:pic>
        <p:nvPicPr>
          <p:cNvPr id="3" name="Bilde 2">
            <a:extLst>
              <a:ext uri="{FF2B5EF4-FFF2-40B4-BE49-F238E27FC236}">
                <a16:creationId xmlns:a16="http://schemas.microsoft.com/office/drawing/2014/main" id="{DD5E6817-3FFA-92E0-66EC-EBA4D7DB1864}"/>
              </a:ext>
            </a:extLst>
          </p:cNvPr>
          <p:cNvPicPr>
            <a:picLocks noChangeAspect="1"/>
          </p:cNvPicPr>
          <p:nvPr/>
        </p:nvPicPr>
        <p:blipFill>
          <a:blip r:embed="rId2"/>
          <a:stretch>
            <a:fillRect/>
          </a:stretch>
        </p:blipFill>
        <p:spPr>
          <a:xfrm>
            <a:off x="0" y="990600"/>
            <a:ext cx="12192000" cy="4876800"/>
          </a:xfrm>
          <a:prstGeom prst="rect">
            <a:avLst/>
          </a:prstGeom>
        </p:spPr>
      </p:pic>
    </p:spTree>
    <p:extLst>
      <p:ext uri="{BB962C8B-B14F-4D97-AF65-F5344CB8AC3E}">
        <p14:creationId xmlns:p14="http://schemas.microsoft.com/office/powerpoint/2010/main" val="18220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552A0240-FE6A-A1EA-C6B6-F7DCF69E8A46}"/>
              </a:ext>
            </a:extLst>
          </p:cNvPr>
          <p:cNvPicPr>
            <a:picLocks noGrp="1" noChangeAspect="1"/>
          </p:cNvPicPr>
          <p:nvPr>
            <p:ph type="pic" sz="quarter" idx="17"/>
          </p:nvPr>
        </p:nvPicPr>
        <p:blipFill>
          <a:blip r:embed="rId2"/>
          <a:srcRect l="15004" r="15004"/>
          <a:stretch/>
        </p:blipFill>
        <p:spPr/>
      </p:pic>
      <p:sp>
        <p:nvSpPr>
          <p:cNvPr id="3" name="Plassholder for dato 2">
            <a:extLst>
              <a:ext uri="{FF2B5EF4-FFF2-40B4-BE49-F238E27FC236}">
                <a16:creationId xmlns:a16="http://schemas.microsoft.com/office/drawing/2014/main" id="{98A03110-82C1-EB44-3C90-C8EDCFBB84B6}"/>
              </a:ext>
            </a:extLst>
          </p:cNvPr>
          <p:cNvSpPr>
            <a:spLocks noGrp="1"/>
          </p:cNvSpPr>
          <p:nvPr>
            <p:ph type="dt" sz="half" idx="10"/>
          </p:nvPr>
        </p:nvSpPr>
        <p:spPr/>
        <p:txBody>
          <a:bodyPr/>
          <a:lstStyle/>
          <a:p>
            <a:fld id="{10D617A1-83E2-5344-8976-17361E42FD8B}" type="datetime1">
              <a:rPr lang="nb-NO" smtClean="0"/>
              <a:t>05.11.2024</a:t>
            </a:fld>
            <a:endParaRPr lang="nb-NO"/>
          </a:p>
        </p:txBody>
      </p:sp>
      <p:sp>
        <p:nvSpPr>
          <p:cNvPr id="4" name="Plassholder for lysbildenummer 3">
            <a:extLst>
              <a:ext uri="{FF2B5EF4-FFF2-40B4-BE49-F238E27FC236}">
                <a16:creationId xmlns:a16="http://schemas.microsoft.com/office/drawing/2014/main" id="{4EA5DA8C-6647-999F-A0E1-225B0C2FC315}"/>
              </a:ext>
            </a:extLst>
          </p:cNvPr>
          <p:cNvSpPr>
            <a:spLocks noGrp="1"/>
          </p:cNvSpPr>
          <p:nvPr>
            <p:ph type="sldNum" sz="quarter" idx="12"/>
          </p:nvPr>
        </p:nvSpPr>
        <p:spPr/>
        <p:txBody>
          <a:bodyPr/>
          <a:lstStyle/>
          <a:p>
            <a:fld id="{8ACEFDFC-287E-0A4D-81A7-6CC8C070690D}" type="slidenum">
              <a:rPr lang="nb-NO" smtClean="0"/>
              <a:t>9</a:t>
            </a:fld>
            <a:endParaRPr lang="nb-NO"/>
          </a:p>
        </p:txBody>
      </p:sp>
      <p:sp>
        <p:nvSpPr>
          <p:cNvPr id="5" name="Plassholder for tekst 4">
            <a:extLst>
              <a:ext uri="{FF2B5EF4-FFF2-40B4-BE49-F238E27FC236}">
                <a16:creationId xmlns:a16="http://schemas.microsoft.com/office/drawing/2014/main" id="{2648A963-2902-7DDA-0C72-39E6B5EF01B3}"/>
              </a:ext>
            </a:extLst>
          </p:cNvPr>
          <p:cNvSpPr>
            <a:spLocks noGrp="1"/>
          </p:cNvSpPr>
          <p:nvPr>
            <p:ph type="body" sz="quarter" idx="21"/>
          </p:nvPr>
        </p:nvSpPr>
        <p:spPr/>
        <p:txBody>
          <a:bodyPr/>
          <a:lstStyle/>
          <a:p>
            <a:endParaRPr lang="nb-NO"/>
          </a:p>
        </p:txBody>
      </p:sp>
    </p:spTree>
    <p:extLst>
      <p:ext uri="{BB962C8B-B14F-4D97-AF65-F5344CB8AC3E}">
        <p14:creationId xmlns:p14="http://schemas.microsoft.com/office/powerpoint/2010/main" val="3228550797"/>
      </p:ext>
    </p:extLst>
  </p:cSld>
  <p:clrMapOvr>
    <a:masterClrMapping/>
  </p:clrMapOvr>
</p:sld>
</file>

<file path=ppt/theme/theme1.xml><?xml version="1.0" encoding="utf-8"?>
<a:theme xmlns:a="http://schemas.openxmlformats.org/drawingml/2006/main" name="Oslo_2019_enkel_blå_lys">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enkel_lyseblå.pptx" id="{36D289A3-7EF4-4ADA-A722-DBC4AACDCE57}" vid="{ED880F8D-BB01-4F2F-AAE1-FFC9CFB31D8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e29bbfe-c019-4e69-94e0-0b0612290ea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FC0C47DDD4C3645B6E587EA517DC7F4" ma:contentTypeVersion="16" ma:contentTypeDescription="Opprett et nytt dokument." ma:contentTypeScope="" ma:versionID="b61fe37fda30ed818649b10f8c1ffa2a">
  <xsd:schema xmlns:xsd="http://www.w3.org/2001/XMLSchema" xmlns:xs="http://www.w3.org/2001/XMLSchema" xmlns:p="http://schemas.microsoft.com/office/2006/metadata/properties" xmlns:ns3="dc6d16e4-b95c-483b-a0f8-3db3bcbbd252" xmlns:ns4="9e29bbfe-c019-4e69-94e0-0b0612290ea2" targetNamespace="http://schemas.microsoft.com/office/2006/metadata/properties" ma:root="true" ma:fieldsID="a088cac787e2445a219a0deb3cbaad5b" ns3:_="" ns4:_="">
    <xsd:import namespace="dc6d16e4-b95c-483b-a0f8-3db3bcbbd252"/>
    <xsd:import namespace="9e29bbfe-c019-4e69-94e0-0b0612290e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d16e4-b95c-483b-a0f8-3db3bcbbd252"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element name="SharingHintHash" ma:index="10" nillable="true" ma:displayName="Hash for deling av tip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29bbfe-c019-4e69-94e0-0b0612290ea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FF9A33-DC6D-404D-AF77-1B1AB562C5B2}">
  <ds:schemaRefs>
    <ds:schemaRef ds:uri="http://schemas.microsoft.com/sharepoint/v3/contenttype/forms"/>
  </ds:schemaRefs>
</ds:datastoreItem>
</file>

<file path=customXml/itemProps2.xml><?xml version="1.0" encoding="utf-8"?>
<ds:datastoreItem xmlns:ds="http://schemas.openxmlformats.org/officeDocument/2006/customXml" ds:itemID="{F9E08320-AAD0-4B82-9C73-941F52098515}">
  <ds:schemaRefs>
    <ds:schemaRef ds:uri="http://schemas.microsoft.com/office/2006/documentManagement/types"/>
    <ds:schemaRef ds:uri="http://purl.org/dc/dcmitype/"/>
    <ds:schemaRef ds:uri="http://schemas.openxmlformats.org/package/2006/metadata/core-properties"/>
    <ds:schemaRef ds:uri="http://www.w3.org/XML/1998/namespace"/>
    <ds:schemaRef ds:uri="9e29bbfe-c019-4e69-94e0-0b0612290ea2"/>
    <ds:schemaRef ds:uri="http://purl.org/dc/elements/1.1/"/>
    <ds:schemaRef ds:uri="http://purl.org/dc/terms/"/>
    <ds:schemaRef ds:uri="http://schemas.microsoft.com/office/2006/metadata/properties"/>
    <ds:schemaRef ds:uri="http://schemas.microsoft.com/office/infopath/2007/PartnerControls"/>
    <ds:schemaRef ds:uri="dc6d16e4-b95c-483b-a0f8-3db3bcbbd252"/>
  </ds:schemaRefs>
</ds:datastoreItem>
</file>

<file path=customXml/itemProps3.xml><?xml version="1.0" encoding="utf-8"?>
<ds:datastoreItem xmlns:ds="http://schemas.openxmlformats.org/officeDocument/2006/customXml" ds:itemID="{3C8175EA-3691-4926-BDC3-634FD030D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d16e4-b95c-483b-a0f8-3db3bcbbd252"/>
    <ds:schemaRef ds:uri="9e29bbfe-c019-4e69-94e0-0b0612290e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5a66368-d49e-4bf5-af9a-6ccbf48e6655}" enabled="0" method="" siteId="{a5a66368-d49e-4bf5-af9a-6ccbf48e6655}" removed="1"/>
</clbl:labelList>
</file>

<file path=docProps/app.xml><?xml version="1.0" encoding="utf-8"?>
<Properties xmlns="http://schemas.openxmlformats.org/officeDocument/2006/extended-properties" xmlns:vt="http://schemas.openxmlformats.org/officeDocument/2006/docPropsVTypes">
  <Template>F5C0738A</Template>
  <TotalTime>10593</TotalTime>
  <Words>510</Words>
  <Application>Microsoft Office PowerPoint</Application>
  <PresentationFormat>Widescreen</PresentationFormat>
  <Paragraphs>91</Paragraphs>
  <Slides>15</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15</vt:i4>
      </vt:variant>
    </vt:vector>
  </HeadingPairs>
  <TitlesOfParts>
    <vt:vector size="20" baseType="lpstr">
      <vt:lpstr>Arial</vt:lpstr>
      <vt:lpstr>Calibri</vt:lpstr>
      <vt:lpstr>Oslo Sans Office</vt:lpstr>
      <vt:lpstr>Wingdings</vt:lpstr>
      <vt:lpstr>Oslo_2019_enkel_blå_lys</vt:lpstr>
      <vt:lpstr>Plan for midlertidig skole for Midtstuen </vt:lpstr>
      <vt:lpstr>Agenda</vt:lpstr>
      <vt:lpstr>PowerPoint-presentasjon</vt:lpstr>
      <vt:lpstr>Utvidelse og rehabilitering </vt:lpstr>
      <vt:lpstr>PowerPoint-presentasjon</vt:lpstr>
      <vt:lpstr>Slik kan det bli </vt:lpstr>
      <vt:lpstr>PowerPoint-presentasjon</vt:lpstr>
      <vt:lpstr>PowerPoint-presentasjon</vt:lpstr>
      <vt:lpstr>PowerPoint-presentasjon</vt:lpstr>
      <vt:lpstr>Midlertidig utvidelse</vt:lpstr>
      <vt:lpstr>Midlertidighet for skolen i byggeperioden</vt:lpstr>
      <vt:lpstr>Vi har derfor utredet to muligheter for midlertid skole</vt:lpstr>
      <vt:lpstr>Beslutning: midlertidig skole for Midtstuen på FO-bygget</vt:lpstr>
      <vt:lpstr>Veien videre</vt:lpstr>
      <vt:lpstr>Prosjektgruppe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Cathrine Juul</dc:creator>
  <cp:lastModifiedBy>Cathrine Juul</cp:lastModifiedBy>
  <cp:revision>128</cp:revision>
  <cp:lastPrinted>2019-03-22T09:42:42Z</cp:lastPrinted>
  <dcterms:created xsi:type="dcterms:W3CDTF">2024-05-15T06:07:32Z</dcterms:created>
  <dcterms:modified xsi:type="dcterms:W3CDTF">2024-11-05T07:37:42Z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0x0101009FC0C47DDD4C3645B6E587EA517DC7F4</vt:lpwstr>
  </property>
  <property fmtid="{D5CDD505-2E9C-101B-9397-08002B2CF9AE}" pid="3" name="MediaServiceImageTags">
    <vt:lpwstr/>
  </property>
</Properties>
</file>